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 id="2147483674" r:id="rId3"/>
    <p:sldMasterId id="2147483676" r:id="rId4"/>
    <p:sldMasterId id="2147483678" r:id="rId5"/>
    <p:sldMasterId id="2147483680" r:id="rId6"/>
    <p:sldMasterId id="2147483682" r:id="rId7"/>
    <p:sldMasterId id="2147483684" r:id="rId8"/>
    <p:sldMasterId id="2147483686" r:id="rId9"/>
  </p:sldMasterIdLst>
  <p:notesMasterIdLst>
    <p:notesMasterId r:id="rId32"/>
  </p:notesMasterIdLst>
  <p:handoutMasterIdLst>
    <p:handoutMasterId r:id="rId33"/>
  </p:handoutMasterIdLst>
  <p:sldIdLst>
    <p:sldId id="256" r:id="rId10"/>
    <p:sldId id="257" r:id="rId11"/>
    <p:sldId id="292" r:id="rId12"/>
    <p:sldId id="279" r:id="rId13"/>
    <p:sldId id="271" r:id="rId14"/>
    <p:sldId id="268" r:id="rId15"/>
    <p:sldId id="281" r:id="rId16"/>
    <p:sldId id="267" r:id="rId17"/>
    <p:sldId id="282" r:id="rId18"/>
    <p:sldId id="297" r:id="rId19"/>
    <p:sldId id="296" r:id="rId20"/>
    <p:sldId id="298" r:id="rId21"/>
    <p:sldId id="295" r:id="rId22"/>
    <p:sldId id="299" r:id="rId23"/>
    <p:sldId id="266" r:id="rId24"/>
    <p:sldId id="283" r:id="rId25"/>
    <p:sldId id="284" r:id="rId26"/>
    <p:sldId id="285" r:id="rId27"/>
    <p:sldId id="286" r:id="rId28"/>
    <p:sldId id="287" r:id="rId29"/>
    <p:sldId id="288" r:id="rId30"/>
    <p:sldId id="289" r:id="rId31"/>
  </p:sldIdLst>
  <p:sldSz cx="12188825"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0124" autoAdjust="0"/>
  </p:normalViewPr>
  <p:slideViewPr>
    <p:cSldViewPr>
      <p:cViewPr varScale="1">
        <p:scale>
          <a:sx n="91" d="100"/>
          <a:sy n="91" d="100"/>
        </p:scale>
        <p:origin x="1350" y="90"/>
      </p:cViewPr>
      <p:guideLst>
        <p:guide pos="3839"/>
        <p:guide orient="horz" pos="2160"/>
      </p:guideLst>
    </p:cSldViewPr>
  </p:slideViewPr>
  <p:notesTextViewPr>
    <p:cViewPr>
      <p:scale>
        <a:sx n="1" d="1"/>
        <a:sy n="1" d="1"/>
      </p:scale>
      <p:origin x="0" y="0"/>
    </p:cViewPr>
  </p:notesTextViewPr>
  <p:notesViewPr>
    <p:cSldViewPr showGuides="1">
      <p:cViewPr varScale="1">
        <p:scale>
          <a:sx n="82" d="100"/>
          <a:sy n="82" d="100"/>
        </p:scale>
        <p:origin x="395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7.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slideMaster" Target="slideMasters/slideMaster2.xml"/><Relationship Id="rId21" Type="http://schemas.openxmlformats.org/officeDocument/2006/relationships/slide" Target="slides/slide12.xml"/><Relationship Id="rId34" Type="http://schemas.openxmlformats.org/officeDocument/2006/relationships/presProps" Target="presProps.xml"/><Relationship Id="rId7" Type="http://schemas.openxmlformats.org/officeDocument/2006/relationships/slideMaster" Target="slideMasters/slideMaster6.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1" Type="http://schemas.openxmlformats.org/officeDocument/2006/relationships/customXml" Target="../customXml/item1.xml"/><Relationship Id="rId6" Type="http://schemas.openxmlformats.org/officeDocument/2006/relationships/slideMaster" Target="slideMasters/slideMaster5.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4.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theme" Target="theme/theme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3.xml"/><Relationship Id="rId9" Type="http://schemas.openxmlformats.org/officeDocument/2006/relationships/slideMaster" Target="slideMasters/slideMaster8.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84AA43A-3F76-4A13-9CD6-36134EB429E3}" type="datetimeFigureOut">
              <a:rPr lang="en-US"/>
              <a:t>2/19/2019</a:t>
            </a:fld>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F674A4F-2B7A-4ECB-A400-260B2FFC03C1}" type="datetimeFigureOut">
              <a:rPr lang="en-US"/>
              <a:t>2/19/2019</a:t>
            </a:fld>
            <a:endParaRPr/>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t>1</a:t>
            </a:fld>
            <a:endParaRPr lang="en-US"/>
          </a:p>
        </p:txBody>
      </p:sp>
    </p:spTree>
    <p:extLst>
      <p:ext uri="{BB962C8B-B14F-4D97-AF65-F5344CB8AC3E}">
        <p14:creationId xmlns:p14="http://schemas.microsoft.com/office/powerpoint/2010/main" val="3250964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Bob: These are mine, we can add any</a:t>
            </a:r>
            <a:r>
              <a:rPr lang="en-US" baseline="0" dirty="0"/>
              <a:t>thing you have</a:t>
            </a:r>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t>11</a:t>
            </a:fld>
            <a:endParaRPr lang="en-US"/>
          </a:p>
        </p:txBody>
      </p:sp>
    </p:spTree>
    <p:extLst>
      <p:ext uri="{BB962C8B-B14F-4D97-AF65-F5344CB8AC3E}">
        <p14:creationId xmlns:p14="http://schemas.microsoft.com/office/powerpoint/2010/main" val="2497172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Ellen</a:t>
            </a:r>
          </a:p>
        </p:txBody>
      </p:sp>
      <p:sp>
        <p:nvSpPr>
          <p:cNvPr id="4" name="Slide Number Placeholder 3"/>
          <p:cNvSpPr>
            <a:spLocks noGrp="1"/>
          </p:cNvSpPr>
          <p:nvPr>
            <p:ph type="sldNum" sz="quarter" idx="10"/>
          </p:nvPr>
        </p:nvSpPr>
        <p:spPr/>
        <p:txBody>
          <a:bodyPr/>
          <a:lstStyle/>
          <a:p>
            <a:fld id="{01F2A70B-78F2-4DCF-B53B-C990D2FAFB8A}" type="slidenum">
              <a:rPr lang="en-US" smtClean="0"/>
              <a:t>13</a:t>
            </a:fld>
            <a:endParaRPr lang="en-US"/>
          </a:p>
        </p:txBody>
      </p:sp>
    </p:spTree>
    <p:extLst>
      <p:ext uri="{BB962C8B-B14F-4D97-AF65-F5344CB8AC3E}">
        <p14:creationId xmlns:p14="http://schemas.microsoft.com/office/powerpoint/2010/main" val="30390773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fly through these </a:t>
            </a:r>
            <a:r>
              <a:rPr lang="en-US"/>
              <a:t>really quickly.</a:t>
            </a:r>
          </a:p>
        </p:txBody>
      </p:sp>
      <p:sp>
        <p:nvSpPr>
          <p:cNvPr id="4" name="Slide Number Placeholder 3"/>
          <p:cNvSpPr>
            <a:spLocks noGrp="1"/>
          </p:cNvSpPr>
          <p:nvPr>
            <p:ph type="sldNum" sz="quarter" idx="10"/>
          </p:nvPr>
        </p:nvSpPr>
        <p:spPr/>
        <p:txBody>
          <a:bodyPr/>
          <a:lstStyle/>
          <a:p>
            <a:fld id="{01F2A70B-78F2-4DCF-B53B-C990D2FAFB8A}" type="slidenum">
              <a:rPr lang="en-US" smtClean="0"/>
              <a:t>16</a:t>
            </a:fld>
            <a:endParaRPr lang="en-US"/>
          </a:p>
        </p:txBody>
      </p:sp>
    </p:spTree>
    <p:extLst>
      <p:ext uri="{BB962C8B-B14F-4D97-AF65-F5344CB8AC3E}">
        <p14:creationId xmlns:p14="http://schemas.microsoft.com/office/powerpoint/2010/main" val="21744031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BA119B-5C61-40AD-BB11-B613E6A961FB}" type="slidenum">
              <a:rPr lang="en-US" smtClean="0">
                <a:solidFill>
                  <a:prstClr val="black"/>
                </a:solidFill>
                <a:latin typeface="Calibri" panose="020F0502020204030204"/>
              </a:rPr>
              <a:pPr/>
              <a:t>18</a:t>
            </a:fld>
            <a:endParaRPr lang="en-US">
              <a:solidFill>
                <a:prstClr val="black"/>
              </a:solidFill>
              <a:latin typeface="Calibri" panose="020F0502020204030204"/>
            </a:endParaRPr>
          </a:p>
        </p:txBody>
      </p:sp>
    </p:spTree>
    <p:extLst>
      <p:ext uri="{BB962C8B-B14F-4D97-AF65-F5344CB8AC3E}">
        <p14:creationId xmlns:p14="http://schemas.microsoft.com/office/powerpoint/2010/main" val="1980684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BA119B-5C61-40AD-BB11-B613E6A961FB}" type="slidenum">
              <a:rPr lang="en-US" smtClean="0">
                <a:solidFill>
                  <a:prstClr val="black"/>
                </a:solidFill>
                <a:latin typeface="Calibri" panose="020F0502020204030204"/>
              </a:rPr>
              <a:pPr/>
              <a:t>19</a:t>
            </a:fld>
            <a:endParaRPr lang="en-US">
              <a:solidFill>
                <a:prstClr val="black"/>
              </a:solidFill>
              <a:latin typeface="Calibri" panose="020F0502020204030204"/>
            </a:endParaRPr>
          </a:p>
        </p:txBody>
      </p:sp>
    </p:spTree>
    <p:extLst>
      <p:ext uri="{BB962C8B-B14F-4D97-AF65-F5344CB8AC3E}">
        <p14:creationId xmlns:p14="http://schemas.microsoft.com/office/powerpoint/2010/main" val="27755026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BA119B-5C61-40AD-BB11-B613E6A961FB}" type="slidenum">
              <a:rPr lang="en-US" smtClean="0">
                <a:solidFill>
                  <a:prstClr val="black"/>
                </a:solidFill>
                <a:latin typeface="Calibri" panose="020F0502020204030204"/>
              </a:rPr>
              <a:pPr/>
              <a:t>20</a:t>
            </a:fld>
            <a:endParaRPr lang="en-US">
              <a:solidFill>
                <a:prstClr val="black"/>
              </a:solidFill>
              <a:latin typeface="Calibri" panose="020F0502020204030204"/>
            </a:endParaRPr>
          </a:p>
        </p:txBody>
      </p:sp>
    </p:spTree>
    <p:extLst>
      <p:ext uri="{BB962C8B-B14F-4D97-AF65-F5344CB8AC3E}">
        <p14:creationId xmlns:p14="http://schemas.microsoft.com/office/powerpoint/2010/main" val="23838134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BA119B-5C61-40AD-BB11-B613E6A961FB}" type="slidenum">
              <a:rPr lang="en-US" smtClean="0">
                <a:solidFill>
                  <a:prstClr val="black"/>
                </a:solidFill>
                <a:latin typeface="Calibri" panose="020F0502020204030204"/>
              </a:rPr>
              <a:pPr/>
              <a:t>21</a:t>
            </a:fld>
            <a:endParaRPr lang="en-US">
              <a:solidFill>
                <a:prstClr val="black"/>
              </a:solidFill>
              <a:latin typeface="Calibri" panose="020F0502020204030204"/>
            </a:endParaRPr>
          </a:p>
        </p:txBody>
      </p:sp>
    </p:spTree>
    <p:extLst>
      <p:ext uri="{BB962C8B-B14F-4D97-AF65-F5344CB8AC3E}">
        <p14:creationId xmlns:p14="http://schemas.microsoft.com/office/powerpoint/2010/main" val="32038030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BA119B-5C61-40AD-BB11-B613E6A961FB}" type="slidenum">
              <a:rPr lang="en-US" smtClean="0">
                <a:solidFill>
                  <a:prstClr val="black"/>
                </a:solidFill>
                <a:latin typeface="Calibri" panose="020F0502020204030204"/>
              </a:rPr>
              <a:pPr/>
              <a:t>22</a:t>
            </a:fld>
            <a:endParaRPr lang="en-US">
              <a:solidFill>
                <a:prstClr val="black"/>
              </a:solidFill>
              <a:latin typeface="Calibri" panose="020F0502020204030204"/>
            </a:endParaRPr>
          </a:p>
        </p:txBody>
      </p:sp>
    </p:spTree>
    <p:extLst>
      <p:ext uri="{BB962C8B-B14F-4D97-AF65-F5344CB8AC3E}">
        <p14:creationId xmlns:p14="http://schemas.microsoft.com/office/powerpoint/2010/main" val="1117238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Overview - both</a:t>
            </a:r>
          </a:p>
        </p:txBody>
      </p:sp>
      <p:sp>
        <p:nvSpPr>
          <p:cNvPr id="4" name="Slide Number Placeholder 3"/>
          <p:cNvSpPr>
            <a:spLocks noGrp="1"/>
          </p:cNvSpPr>
          <p:nvPr>
            <p:ph type="sldNum" sz="quarter" idx="10"/>
          </p:nvPr>
        </p:nvSpPr>
        <p:spPr/>
        <p:txBody>
          <a:bodyPr/>
          <a:lstStyle/>
          <a:p>
            <a:fld id="{01F2A70B-78F2-4DCF-B53B-C990D2FAFB8A}" type="slidenum">
              <a:rPr lang="en-US" smtClean="0"/>
              <a:t>2</a:t>
            </a:fld>
            <a:endParaRPr lang="en-US"/>
          </a:p>
        </p:txBody>
      </p:sp>
    </p:spTree>
    <p:extLst>
      <p:ext uri="{BB962C8B-B14F-4D97-AF65-F5344CB8AC3E}">
        <p14:creationId xmlns:p14="http://schemas.microsoft.com/office/powerpoint/2010/main" val="2518094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Leave</a:t>
            </a:r>
            <a:r>
              <a:rPr lang="en-US" baseline="0" dirty="0"/>
              <a:t> this in, but don’t spend too much time here?</a:t>
            </a:r>
          </a:p>
          <a:p>
            <a:endParaRPr lang="en-US" baseline="0" dirty="0"/>
          </a:p>
          <a:p>
            <a:r>
              <a:rPr lang="en-US" baseline="0" dirty="0"/>
              <a:t>Bob – we need to discuss the effect multiple measure and co reqs have had on enrollment and the type of student we have in class (</a:t>
            </a:r>
            <a:r>
              <a:rPr lang="en-US" baseline="0" dirty="0">
                <a:solidFill>
                  <a:srgbClr val="FF0000"/>
                </a:solidFill>
              </a:rPr>
              <a:t>Ellen: yes! Perfect.)</a:t>
            </a:r>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t>3</a:t>
            </a:fld>
            <a:endParaRPr lang="en-US"/>
          </a:p>
        </p:txBody>
      </p:sp>
    </p:spTree>
    <p:extLst>
      <p:ext uri="{BB962C8B-B14F-4D97-AF65-F5344CB8AC3E}">
        <p14:creationId xmlns:p14="http://schemas.microsoft.com/office/powerpoint/2010/main" val="3646209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a:t>
            </a:r>
            <a:r>
              <a:rPr lang="en-US" baseline="0" dirty="0"/>
              <a:t> audience is dev-ed instructors, so they might be curious about how we break the material up. We don’t need to spend much time on this slide though.</a:t>
            </a:r>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t>4</a:t>
            </a:fld>
            <a:endParaRPr lang="en-US"/>
          </a:p>
        </p:txBody>
      </p:sp>
    </p:spTree>
    <p:extLst>
      <p:ext uri="{BB962C8B-B14F-4D97-AF65-F5344CB8AC3E}">
        <p14:creationId xmlns:p14="http://schemas.microsoft.com/office/powerpoint/2010/main" val="4223312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spend too much time on this…</a:t>
            </a:r>
          </a:p>
        </p:txBody>
      </p:sp>
      <p:sp>
        <p:nvSpPr>
          <p:cNvPr id="4" name="Slide Number Placeholder 3"/>
          <p:cNvSpPr>
            <a:spLocks noGrp="1"/>
          </p:cNvSpPr>
          <p:nvPr>
            <p:ph type="sldNum" sz="quarter" idx="10"/>
          </p:nvPr>
        </p:nvSpPr>
        <p:spPr/>
        <p:txBody>
          <a:bodyPr/>
          <a:lstStyle/>
          <a:p>
            <a:fld id="{01F2A70B-78F2-4DCF-B53B-C990D2FAFB8A}" type="slidenum">
              <a:rPr lang="en-US" smtClean="0"/>
              <a:t>5</a:t>
            </a:fld>
            <a:endParaRPr lang="en-US"/>
          </a:p>
        </p:txBody>
      </p:sp>
    </p:spTree>
    <p:extLst>
      <p:ext uri="{BB962C8B-B14F-4D97-AF65-F5344CB8AC3E}">
        <p14:creationId xmlns:p14="http://schemas.microsoft.com/office/powerpoint/2010/main" val="696813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from last year:</a:t>
            </a:r>
          </a:p>
          <a:p>
            <a:r>
              <a:rPr lang="en-US" dirty="0"/>
              <a:t>I’d like to go through this</a:t>
            </a:r>
            <a:r>
              <a:rPr lang="en-US" baseline="0" dirty="0"/>
              <a:t> slide and the next one pretty quickly if we can, since how we use the software, and student success strategies, is our focus.</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r>
              <a:rPr lang="en-US" b="1" dirty="0"/>
              <a:t>Math Lab Setting</a:t>
            </a:r>
            <a:r>
              <a:rPr lang="en-US" dirty="0"/>
              <a:t>” = self-paced, working at their computers – watch videos, read the e-text, take notes, work practice problems, and demonstrate mastery. Teachers and/or tutors circulate and assist students as needed/requested, with additional individualized intervention by teachers. Students are all working on different modules, but are often seated near others working in the same module.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Specific differences between our two colleges are on the next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t>6</a:t>
            </a:fld>
            <a:endParaRPr lang="en-US"/>
          </a:p>
        </p:txBody>
      </p:sp>
    </p:spTree>
    <p:extLst>
      <p:ext uri="{BB962C8B-B14F-4D97-AF65-F5344CB8AC3E}">
        <p14:creationId xmlns:p14="http://schemas.microsoft.com/office/powerpoint/2010/main" val="18486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Ellen: minor edits made to reflect current</a:t>
            </a:r>
            <a:r>
              <a:rPr lang="en-US" baseline="0" dirty="0"/>
              <a:t> practices</a:t>
            </a:r>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t>7</a:t>
            </a:fld>
            <a:endParaRPr lang="en-US"/>
          </a:p>
        </p:txBody>
      </p:sp>
    </p:spTree>
    <p:extLst>
      <p:ext uri="{BB962C8B-B14F-4D97-AF65-F5344CB8AC3E}">
        <p14:creationId xmlns:p14="http://schemas.microsoft.com/office/powerpoint/2010/main" val="4187602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audience is about 50-50 of those already using Hawkes and those considering it. I don’t think we need to spend tons of time on this, but those who are considering it would likely appreciate this part of our presentation.</a:t>
            </a:r>
          </a:p>
          <a:p>
            <a:endParaRPr lang="en-US" dirty="0"/>
          </a:p>
          <a:p>
            <a:r>
              <a:rPr lang="en-US" dirty="0"/>
              <a:t>For “customizable”, include that I have</a:t>
            </a:r>
            <a:r>
              <a:rPr lang="en-US" baseline="0" dirty="0"/>
              <a:t> different settings for my F2F and DE sections, and you can change settings by student, by section, or by assessment as well.</a:t>
            </a:r>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t>8</a:t>
            </a:fld>
            <a:endParaRPr lang="en-US"/>
          </a:p>
        </p:txBody>
      </p:sp>
    </p:spTree>
    <p:extLst>
      <p:ext uri="{BB962C8B-B14F-4D97-AF65-F5344CB8AC3E}">
        <p14:creationId xmlns:p14="http://schemas.microsoft.com/office/powerpoint/2010/main" val="2498869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Ellen’s student log-in info: eoliver@nr.edu (NRCCis#1)</a:t>
            </a:r>
          </a:p>
          <a:p>
            <a:pPr marL="171450" indent="-171450">
              <a:buFont typeface="Arial" panose="020B0604020202020204" pitchFamily="34" charset="0"/>
              <a:buChar char="•"/>
            </a:pPr>
            <a:r>
              <a:rPr lang="en-US" dirty="0"/>
              <a:t>Not a lot to see on Bob’s that is different.</a:t>
            </a:r>
          </a:p>
          <a:p>
            <a:pPr marL="171450" indent="-171450">
              <a:buFont typeface="Arial" panose="020B0604020202020204" pitchFamily="34" charset="0"/>
              <a:buChar char="•"/>
            </a:pPr>
            <a:r>
              <a:rPr lang="en-US" dirty="0"/>
              <a:t>Show Learn -&gt; Practice -&gt; Certify learning path.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Can demo how Ellen’s students create account (last 7 slides) at the end of the presentation if desired and there’s time.</a:t>
            </a:r>
          </a:p>
        </p:txBody>
      </p:sp>
      <p:sp>
        <p:nvSpPr>
          <p:cNvPr id="4" name="Slide Number Placeholder 3"/>
          <p:cNvSpPr>
            <a:spLocks noGrp="1"/>
          </p:cNvSpPr>
          <p:nvPr>
            <p:ph type="sldNum" sz="quarter" idx="10"/>
          </p:nvPr>
        </p:nvSpPr>
        <p:spPr/>
        <p:txBody>
          <a:bodyPr/>
          <a:lstStyle/>
          <a:p>
            <a:fld id="{01F2A70B-78F2-4DCF-B53B-C990D2FAFB8A}" type="slidenum">
              <a:rPr lang="en-US" smtClean="0"/>
              <a:t>9</a:t>
            </a:fld>
            <a:endParaRPr lang="en-US"/>
          </a:p>
        </p:txBody>
      </p:sp>
    </p:spTree>
    <p:extLst>
      <p:ext uri="{BB962C8B-B14F-4D97-AF65-F5344CB8AC3E}">
        <p14:creationId xmlns:p14="http://schemas.microsoft.com/office/powerpoint/2010/main" val="3502294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F2FFA3-C23D-47CA-A207-0992F48C4C83}" type="datetimeFigureOut">
              <a:rPr lang="en-US" smtClean="0">
                <a:solidFill>
                  <a:srgbClr val="455F51"/>
                </a:solidFill>
              </a:rPr>
              <a:pPr/>
              <a:t>2/19/2019</a:t>
            </a:fld>
            <a:endParaRPr lang="en-US">
              <a:solidFill>
                <a:srgbClr val="455F51"/>
              </a:solidFill>
            </a:endParaRPr>
          </a:p>
        </p:txBody>
      </p:sp>
      <p:sp>
        <p:nvSpPr>
          <p:cNvPr id="5" name="Footer Placeholder 4"/>
          <p:cNvSpPr>
            <a:spLocks noGrp="1"/>
          </p:cNvSpPr>
          <p:nvPr>
            <p:ph type="ftr" sz="quarter" idx="11"/>
          </p:nvPr>
        </p:nvSpPr>
        <p:spPr/>
        <p:txBody>
          <a:bodyPr/>
          <a:lstStyle/>
          <a:p>
            <a:endParaRPr lang="en-US">
              <a:solidFill>
                <a:srgbClr val="455F51"/>
              </a:solidFill>
            </a:endParaRPr>
          </a:p>
        </p:txBody>
      </p:sp>
      <p:sp>
        <p:nvSpPr>
          <p:cNvPr id="6" name="Slide Number Placeholder 5"/>
          <p:cNvSpPr>
            <a:spLocks noGrp="1"/>
          </p:cNvSpPr>
          <p:nvPr>
            <p:ph type="sldNum" sz="quarter" idx="12"/>
          </p:nvPr>
        </p:nvSpPr>
        <p:spPr/>
        <p:txBody>
          <a:bodyPr/>
          <a:lstStyle/>
          <a:p>
            <a:fld id="{4E3CCE5C-F142-424C-AEFD-B57805FFECEF}" type="slidenum">
              <a:rPr lang="en-US" smtClean="0">
                <a:solidFill>
                  <a:srgbClr val="455F51"/>
                </a:solidFill>
              </a:rPr>
              <a:pPr/>
              <a:t>‹#›</a:t>
            </a:fld>
            <a:endParaRPr lang="en-US">
              <a:solidFill>
                <a:srgbClr val="455F51"/>
              </a:solidFill>
            </a:endParaRPr>
          </a:p>
        </p:txBody>
      </p:sp>
    </p:spTree>
    <p:extLst>
      <p:ext uri="{BB962C8B-B14F-4D97-AF65-F5344CB8AC3E}">
        <p14:creationId xmlns:p14="http://schemas.microsoft.com/office/powerpoint/2010/main" val="286377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8538" y="2058750"/>
            <a:ext cx="8913077" cy="1468800"/>
          </a:xfrm>
        </p:spPr>
        <p:txBody>
          <a:bodyPr anchor="b"/>
          <a:lstStyle>
            <a:lvl1pPr algn="l">
              <a:defRPr sz="3999" b="0" cap="none"/>
            </a:lvl1pPr>
          </a:lstStyle>
          <a:p>
            <a:r>
              <a:rPr lang="en-US"/>
              <a:t>Click to edit Master title style</a:t>
            </a:r>
            <a:endParaRPr lang="en-US" dirty="0"/>
          </a:p>
        </p:txBody>
      </p:sp>
      <p:sp>
        <p:nvSpPr>
          <p:cNvPr id="3" name="Text Placeholder 2"/>
          <p:cNvSpPr>
            <a:spLocks noGrp="1"/>
          </p:cNvSpPr>
          <p:nvPr>
            <p:ph type="body" idx="1"/>
          </p:nvPr>
        </p:nvSpPr>
        <p:spPr>
          <a:xfrm>
            <a:off x="2588538" y="3530129"/>
            <a:ext cx="8913077" cy="860400"/>
          </a:xfrm>
        </p:spPr>
        <p:txBody>
          <a:bodyPr anchor="t"/>
          <a:lstStyle>
            <a:lvl1pPr marL="0" indent="0" algn="l">
              <a:buNone/>
              <a:defRPr sz="19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FE8FB1-0A7A-443E-AAF7-31D4FA1AA31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7" y="31781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3244140"/>
            <a:ext cx="779564" cy="365125"/>
          </a:xfrm>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391697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8538" y="2133600"/>
            <a:ext cx="4312741"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88874" y="2126222"/>
            <a:ext cx="4312741"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FE8FB1-0A7A-443E-AAF7-31D4FA1AA312}"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674" y="787783"/>
            <a:ext cx="779564" cy="365125"/>
          </a:xfrm>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15998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8608" y="1972703"/>
            <a:ext cx="3991692"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4" name="Content Placeholder 3"/>
          <p:cNvSpPr>
            <a:spLocks noGrp="1"/>
          </p:cNvSpPr>
          <p:nvPr>
            <p:ph sz="half" idx="2"/>
          </p:nvPr>
        </p:nvSpPr>
        <p:spPr>
          <a:xfrm>
            <a:off x="2588538" y="2548966"/>
            <a:ext cx="4341762"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4674" y="1969475"/>
            <a:ext cx="3997960"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6" name="Content Placeholder 5"/>
          <p:cNvSpPr>
            <a:spLocks noGrp="1"/>
          </p:cNvSpPr>
          <p:nvPr>
            <p:ph sz="quarter" idx="4"/>
          </p:nvPr>
        </p:nvSpPr>
        <p:spPr>
          <a:xfrm>
            <a:off x="7165091" y="2545738"/>
            <a:ext cx="433754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FE8FB1-0A7A-443E-AAF7-31D4FA1AA312}" type="datetimeFigureOut">
              <a:rPr lang="en-US" smtClean="0"/>
              <a:t>2/19/2019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674" y="787783"/>
            <a:ext cx="779564" cy="365125"/>
          </a:xfrm>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221144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FE8FB1-0A7A-443E-AAF7-31D4FA1AA312}" type="datetimeFigureOut">
              <a:rPr lang="en-US" smtClean="0"/>
              <a:t>2/19/2019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335368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smtClean="0"/>
              <a:t>2/19/2019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355225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8538" y="446088"/>
            <a:ext cx="3504286" cy="976312"/>
          </a:xfrm>
        </p:spPr>
        <p:txBody>
          <a:bodyPr anchor="b"/>
          <a:lstStyle>
            <a:lvl1pPr algn="l">
              <a:defRPr sz="1999" b="0"/>
            </a:lvl1pPr>
          </a:lstStyle>
          <a:p>
            <a:r>
              <a:rPr lang="en-US"/>
              <a:t>Click to edit Master title style</a:t>
            </a:r>
            <a:endParaRPr lang="en-US" dirty="0"/>
          </a:p>
        </p:txBody>
      </p:sp>
      <p:sp>
        <p:nvSpPr>
          <p:cNvPr id="3" name="Content Placeholder 2"/>
          <p:cNvSpPr>
            <a:spLocks noGrp="1"/>
          </p:cNvSpPr>
          <p:nvPr>
            <p:ph idx="1"/>
          </p:nvPr>
        </p:nvSpPr>
        <p:spPr>
          <a:xfrm>
            <a:off x="6321365" y="446089"/>
            <a:ext cx="5180251"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8538" y="1598613"/>
            <a:ext cx="3504286" cy="4262436"/>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3590430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8539" y="4800600"/>
            <a:ext cx="8913078" cy="566738"/>
          </a:xfrm>
        </p:spPr>
        <p:txBody>
          <a:bodyPr anchor="b">
            <a:normAutofit/>
          </a:bodyPr>
          <a:lstStyle>
            <a:lvl1pPr algn="l">
              <a:defRPr sz="2399"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8538" y="634965"/>
            <a:ext cx="8913078" cy="3854970"/>
          </a:xfrm>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8539" y="5367338"/>
            <a:ext cx="8913078" cy="493712"/>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826866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8538" y="609600"/>
            <a:ext cx="8913077" cy="3117040"/>
          </a:xfrm>
        </p:spPr>
        <p:txBody>
          <a:bodyPr anchor="ctr">
            <a:normAutofit/>
          </a:bodyPr>
          <a:lstStyle>
            <a:lvl1pPr algn="l">
              <a:defRPr sz="4799" b="0" cap="none"/>
            </a:lvl1pPr>
          </a:lstStyle>
          <a:p>
            <a:r>
              <a:rPr lang="en-US"/>
              <a:t>Click to edit Master title style</a:t>
            </a:r>
            <a:endParaRPr lang="en-US" dirty="0"/>
          </a:p>
        </p:txBody>
      </p:sp>
      <p:sp>
        <p:nvSpPr>
          <p:cNvPr id="3" name="Text Placeholder 2"/>
          <p:cNvSpPr>
            <a:spLocks noGrp="1"/>
          </p:cNvSpPr>
          <p:nvPr>
            <p:ph type="body" idx="1"/>
          </p:nvPr>
        </p:nvSpPr>
        <p:spPr>
          <a:xfrm>
            <a:off x="2588538" y="4354046"/>
            <a:ext cx="8913077" cy="1555864"/>
          </a:xfrm>
        </p:spPr>
        <p:txBody>
          <a:bodyPr anchor="ctr">
            <a:normAutofit/>
          </a:bodyPr>
          <a:lstStyle>
            <a:lvl1pPr marL="0" indent="0" algn="l">
              <a:buNone/>
              <a:defRPr sz="17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FE8FB1-0A7A-443E-AAF7-31D4FA1AA312}"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7" y="31781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3244140"/>
            <a:ext cx="779564" cy="365125"/>
          </a:xfrm>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7200189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207" y="609600"/>
            <a:ext cx="8391740" cy="2895600"/>
          </a:xfrm>
        </p:spPr>
        <p:txBody>
          <a:bodyPr anchor="ctr">
            <a:normAutofit/>
          </a:bodyPr>
          <a:lstStyle>
            <a:lvl1pPr algn="l">
              <a:defRPr sz="4799"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4159" y="3505200"/>
            <a:ext cx="7534591" cy="381000"/>
          </a:xfrm>
        </p:spPr>
        <p:txBody>
          <a:bodyPr anchor="ctr">
            <a:noAutofit/>
          </a:bodyPr>
          <a:lstStyle>
            <a:lvl1pPr marL="0" indent="0">
              <a:buFontTx/>
              <a:buNone/>
              <a:defRPr sz="1600">
                <a:solidFill>
                  <a:schemeClr val="tx1">
                    <a:lumMod val="50000"/>
                    <a:lumOff val="50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Edit Master text styles</a:t>
            </a:r>
          </a:p>
        </p:txBody>
      </p:sp>
      <p:sp>
        <p:nvSpPr>
          <p:cNvPr id="3" name="Text Placeholder 2"/>
          <p:cNvSpPr>
            <a:spLocks noGrp="1"/>
          </p:cNvSpPr>
          <p:nvPr>
            <p:ph type="body" idx="1"/>
          </p:nvPr>
        </p:nvSpPr>
        <p:spPr>
          <a:xfrm>
            <a:off x="2588538" y="4354046"/>
            <a:ext cx="8913077" cy="1555864"/>
          </a:xfrm>
        </p:spPr>
        <p:txBody>
          <a:bodyPr anchor="ctr">
            <a:normAutofit/>
          </a:bodyPr>
          <a:lstStyle>
            <a:lvl1pPr marL="0" indent="0" algn="l">
              <a:buNone/>
              <a:defRPr sz="17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FE8FB1-0A7A-443E-AAF7-31D4FA1AA312}"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7" y="31781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3244140"/>
            <a:ext cx="779564" cy="365125"/>
          </a:xfrm>
        </p:spPr>
        <p:txBody>
          <a:bodyPr/>
          <a:lstStyle/>
          <a:p>
            <a:fld id="{25BA54BD-C84D-46CE-8B72-31BFB26ABA43}" type="slidenum">
              <a:rPr lang="en-US" smtClean="0"/>
              <a:pPr/>
              <a:t>‹#›</a:t>
            </a:fld>
            <a:endParaRPr lang="en-US"/>
          </a:p>
        </p:txBody>
      </p:sp>
      <p:sp>
        <p:nvSpPr>
          <p:cNvPr id="14" name="TextBox 13"/>
          <p:cNvSpPr txBox="1"/>
          <p:nvPr/>
        </p:nvSpPr>
        <p:spPr>
          <a:xfrm>
            <a:off x="2467010" y="648005"/>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
        <p:nvSpPr>
          <p:cNvPr id="15" name="TextBox 14"/>
          <p:cNvSpPr txBox="1"/>
          <p:nvPr/>
        </p:nvSpPr>
        <p:spPr>
          <a:xfrm>
            <a:off x="11111958" y="290530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402969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8539" y="2438401"/>
            <a:ext cx="8913078" cy="2724845"/>
          </a:xfrm>
        </p:spPr>
        <p:txBody>
          <a:bodyPr anchor="b">
            <a:normAutofit/>
          </a:bodyPr>
          <a:lstStyle>
            <a:lvl1pPr algn="l">
              <a:defRPr sz="4799" b="0"/>
            </a:lvl1pPr>
          </a:lstStyle>
          <a:p>
            <a:r>
              <a:rPr lang="en-US"/>
              <a:t>Click to edit Master title style</a:t>
            </a:r>
            <a:endParaRPr lang="en-US" dirty="0"/>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pPr/>
              <a:t>2/19/2019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854448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F2FFA3-C23D-47CA-A207-0992F48C4C83}" type="datetimeFigureOut">
              <a:rPr lang="en-US" smtClean="0">
                <a:solidFill>
                  <a:srgbClr val="455F51"/>
                </a:solidFill>
              </a:rPr>
              <a:pPr/>
              <a:t>2/19/2019</a:t>
            </a:fld>
            <a:endParaRPr lang="en-US">
              <a:solidFill>
                <a:srgbClr val="455F51"/>
              </a:solidFill>
            </a:endParaRPr>
          </a:p>
        </p:txBody>
      </p:sp>
      <p:sp>
        <p:nvSpPr>
          <p:cNvPr id="5" name="Footer Placeholder 4"/>
          <p:cNvSpPr>
            <a:spLocks noGrp="1"/>
          </p:cNvSpPr>
          <p:nvPr>
            <p:ph type="ftr" sz="quarter" idx="11"/>
          </p:nvPr>
        </p:nvSpPr>
        <p:spPr/>
        <p:txBody>
          <a:bodyPr/>
          <a:lstStyle/>
          <a:p>
            <a:endParaRPr lang="en-US">
              <a:solidFill>
                <a:srgbClr val="455F51"/>
              </a:solidFill>
            </a:endParaRPr>
          </a:p>
        </p:txBody>
      </p:sp>
      <p:sp>
        <p:nvSpPr>
          <p:cNvPr id="6" name="Slide Number Placeholder 5"/>
          <p:cNvSpPr>
            <a:spLocks noGrp="1"/>
          </p:cNvSpPr>
          <p:nvPr>
            <p:ph type="sldNum" sz="quarter" idx="12"/>
          </p:nvPr>
        </p:nvSpPr>
        <p:spPr/>
        <p:txBody>
          <a:bodyPr/>
          <a:lstStyle/>
          <a:p>
            <a:fld id="{4E3CCE5C-F142-424C-AEFD-B57805FFECEF}" type="slidenum">
              <a:rPr lang="en-US" smtClean="0">
                <a:solidFill>
                  <a:srgbClr val="455F51"/>
                </a:solidFill>
              </a:rPr>
              <a:pPr/>
              <a:t>‹#›</a:t>
            </a:fld>
            <a:endParaRPr lang="en-US">
              <a:solidFill>
                <a:srgbClr val="455F51"/>
              </a:solidFill>
            </a:endParaRPr>
          </a:p>
        </p:txBody>
      </p:sp>
    </p:spTree>
    <p:extLst>
      <p:ext uri="{BB962C8B-B14F-4D97-AF65-F5344CB8AC3E}">
        <p14:creationId xmlns:p14="http://schemas.microsoft.com/office/powerpoint/2010/main" val="27647004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207" y="609600"/>
            <a:ext cx="8391740" cy="2895600"/>
          </a:xfrm>
        </p:spPr>
        <p:txBody>
          <a:bodyPr anchor="ctr">
            <a:normAutofit/>
          </a:bodyPr>
          <a:lstStyle>
            <a:lvl1pPr algn="l">
              <a:defRPr sz="4799"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8538" y="4343400"/>
            <a:ext cx="8913078" cy="838200"/>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Edit Master text styles</a:t>
            </a:r>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pPr/>
              <a:t>2/19/2019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fld id="{25BA54BD-C84D-46CE-8B72-31BFB26ABA43}" type="slidenum">
              <a:rPr lang="en-US" smtClean="0"/>
              <a:pPr/>
              <a:t>‹#›</a:t>
            </a:fld>
            <a:endParaRPr lang="en-US"/>
          </a:p>
        </p:txBody>
      </p:sp>
      <p:sp>
        <p:nvSpPr>
          <p:cNvPr id="17" name="TextBox 16"/>
          <p:cNvSpPr txBox="1"/>
          <p:nvPr/>
        </p:nvSpPr>
        <p:spPr>
          <a:xfrm>
            <a:off x="2467010" y="648005"/>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
        <p:nvSpPr>
          <p:cNvPr id="18" name="TextBox 17"/>
          <p:cNvSpPr txBox="1"/>
          <p:nvPr/>
        </p:nvSpPr>
        <p:spPr>
          <a:xfrm>
            <a:off x="11111958" y="290530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460317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8538" y="627407"/>
            <a:ext cx="8913077" cy="2880020"/>
          </a:xfrm>
        </p:spPr>
        <p:txBody>
          <a:bodyPr anchor="ctr">
            <a:normAutofit/>
          </a:bodyPr>
          <a:lstStyle>
            <a:lvl1pPr algn="l">
              <a:defRPr sz="4799" b="0"/>
            </a:lvl1pPr>
          </a:lstStyle>
          <a:p>
            <a:r>
              <a:rPr lang="en-US"/>
              <a:t>Click to edit Master title style</a:t>
            </a:r>
            <a:endParaRPr lang="en-US" dirty="0"/>
          </a:p>
        </p:txBody>
      </p:sp>
      <p:sp>
        <p:nvSpPr>
          <p:cNvPr id="21" name="Text Placeholder 9"/>
          <p:cNvSpPr>
            <a:spLocks noGrp="1"/>
          </p:cNvSpPr>
          <p:nvPr>
            <p:ph type="body" sz="quarter" idx="13"/>
          </p:nvPr>
        </p:nvSpPr>
        <p:spPr>
          <a:xfrm>
            <a:off x="2588538" y="4343400"/>
            <a:ext cx="8913078" cy="838200"/>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Edit Master text styles</a:t>
            </a:r>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pPr/>
              <a:t>2/19/2019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23767919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3574895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2392" y="627406"/>
            <a:ext cx="2207026"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8538" y="627406"/>
            <a:ext cx="6475313"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4111043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F2FFA3-C23D-47CA-A207-0992F48C4C83}" type="datetimeFigureOut">
              <a:rPr lang="en-US" smtClean="0">
                <a:solidFill>
                  <a:srgbClr val="455F51"/>
                </a:solidFill>
              </a:rPr>
              <a:pPr/>
              <a:t>2/19/2019</a:t>
            </a:fld>
            <a:endParaRPr lang="en-US">
              <a:solidFill>
                <a:srgbClr val="455F51"/>
              </a:solidFill>
            </a:endParaRPr>
          </a:p>
        </p:txBody>
      </p:sp>
      <p:sp>
        <p:nvSpPr>
          <p:cNvPr id="5" name="Footer Placeholder 4"/>
          <p:cNvSpPr>
            <a:spLocks noGrp="1"/>
          </p:cNvSpPr>
          <p:nvPr>
            <p:ph type="ftr" sz="quarter" idx="11"/>
          </p:nvPr>
        </p:nvSpPr>
        <p:spPr/>
        <p:txBody>
          <a:bodyPr/>
          <a:lstStyle/>
          <a:p>
            <a:endParaRPr lang="en-US">
              <a:solidFill>
                <a:srgbClr val="455F51"/>
              </a:solidFill>
            </a:endParaRPr>
          </a:p>
        </p:txBody>
      </p:sp>
      <p:sp>
        <p:nvSpPr>
          <p:cNvPr id="6" name="Slide Number Placeholder 5"/>
          <p:cNvSpPr>
            <a:spLocks noGrp="1"/>
          </p:cNvSpPr>
          <p:nvPr>
            <p:ph type="sldNum" sz="quarter" idx="12"/>
          </p:nvPr>
        </p:nvSpPr>
        <p:spPr/>
        <p:txBody>
          <a:bodyPr/>
          <a:lstStyle/>
          <a:p>
            <a:fld id="{4E3CCE5C-F142-424C-AEFD-B57805FFECEF}" type="slidenum">
              <a:rPr lang="en-US" smtClean="0">
                <a:solidFill>
                  <a:srgbClr val="455F51"/>
                </a:solidFill>
              </a:rPr>
              <a:pPr/>
              <a:t>‹#›</a:t>
            </a:fld>
            <a:endParaRPr lang="en-US">
              <a:solidFill>
                <a:srgbClr val="455F51"/>
              </a:solidFill>
            </a:endParaRPr>
          </a:p>
        </p:txBody>
      </p:sp>
    </p:spTree>
    <p:extLst>
      <p:ext uri="{BB962C8B-B14F-4D97-AF65-F5344CB8AC3E}">
        <p14:creationId xmlns:p14="http://schemas.microsoft.com/office/powerpoint/2010/main" val="2785696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F2FFA3-C23D-47CA-A207-0992F48C4C83}" type="datetimeFigureOut">
              <a:rPr lang="en-US" smtClean="0">
                <a:solidFill>
                  <a:srgbClr val="455F51"/>
                </a:solidFill>
              </a:rPr>
              <a:pPr/>
              <a:t>2/19/2019</a:t>
            </a:fld>
            <a:endParaRPr lang="en-US">
              <a:solidFill>
                <a:srgbClr val="455F51"/>
              </a:solidFill>
            </a:endParaRPr>
          </a:p>
        </p:txBody>
      </p:sp>
      <p:sp>
        <p:nvSpPr>
          <p:cNvPr id="5" name="Footer Placeholder 4"/>
          <p:cNvSpPr>
            <a:spLocks noGrp="1"/>
          </p:cNvSpPr>
          <p:nvPr>
            <p:ph type="ftr" sz="quarter" idx="11"/>
          </p:nvPr>
        </p:nvSpPr>
        <p:spPr/>
        <p:txBody>
          <a:bodyPr/>
          <a:lstStyle/>
          <a:p>
            <a:endParaRPr lang="en-US">
              <a:solidFill>
                <a:srgbClr val="455F51"/>
              </a:solidFill>
            </a:endParaRPr>
          </a:p>
        </p:txBody>
      </p:sp>
      <p:sp>
        <p:nvSpPr>
          <p:cNvPr id="6" name="Slide Number Placeholder 5"/>
          <p:cNvSpPr>
            <a:spLocks noGrp="1"/>
          </p:cNvSpPr>
          <p:nvPr>
            <p:ph type="sldNum" sz="quarter" idx="12"/>
          </p:nvPr>
        </p:nvSpPr>
        <p:spPr/>
        <p:txBody>
          <a:bodyPr/>
          <a:lstStyle/>
          <a:p>
            <a:fld id="{4E3CCE5C-F142-424C-AEFD-B57805FFECEF}" type="slidenum">
              <a:rPr lang="en-US" smtClean="0">
                <a:solidFill>
                  <a:srgbClr val="455F51"/>
                </a:solidFill>
              </a:rPr>
              <a:pPr/>
              <a:t>‹#›</a:t>
            </a:fld>
            <a:endParaRPr lang="en-US">
              <a:solidFill>
                <a:srgbClr val="455F51"/>
              </a:solidFill>
            </a:endParaRPr>
          </a:p>
        </p:txBody>
      </p:sp>
    </p:spTree>
    <p:extLst>
      <p:ext uri="{BB962C8B-B14F-4D97-AF65-F5344CB8AC3E}">
        <p14:creationId xmlns:p14="http://schemas.microsoft.com/office/powerpoint/2010/main" val="1612533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F2FFA3-C23D-47CA-A207-0992F48C4C83}" type="datetimeFigureOut">
              <a:rPr lang="en-US" smtClean="0">
                <a:solidFill>
                  <a:srgbClr val="455F51"/>
                </a:solidFill>
              </a:rPr>
              <a:pPr/>
              <a:t>2/19/2019</a:t>
            </a:fld>
            <a:endParaRPr lang="en-US">
              <a:solidFill>
                <a:srgbClr val="455F51"/>
              </a:solidFill>
            </a:endParaRPr>
          </a:p>
        </p:txBody>
      </p:sp>
      <p:sp>
        <p:nvSpPr>
          <p:cNvPr id="5" name="Footer Placeholder 4"/>
          <p:cNvSpPr>
            <a:spLocks noGrp="1"/>
          </p:cNvSpPr>
          <p:nvPr>
            <p:ph type="ftr" sz="quarter" idx="11"/>
          </p:nvPr>
        </p:nvSpPr>
        <p:spPr/>
        <p:txBody>
          <a:bodyPr/>
          <a:lstStyle/>
          <a:p>
            <a:endParaRPr lang="en-US">
              <a:solidFill>
                <a:srgbClr val="455F51"/>
              </a:solidFill>
            </a:endParaRPr>
          </a:p>
        </p:txBody>
      </p:sp>
      <p:sp>
        <p:nvSpPr>
          <p:cNvPr id="6" name="Slide Number Placeholder 5"/>
          <p:cNvSpPr>
            <a:spLocks noGrp="1"/>
          </p:cNvSpPr>
          <p:nvPr>
            <p:ph type="sldNum" sz="quarter" idx="12"/>
          </p:nvPr>
        </p:nvSpPr>
        <p:spPr/>
        <p:txBody>
          <a:bodyPr/>
          <a:lstStyle/>
          <a:p>
            <a:fld id="{4E3CCE5C-F142-424C-AEFD-B57805FFECEF}" type="slidenum">
              <a:rPr lang="en-US" smtClean="0">
                <a:solidFill>
                  <a:srgbClr val="455F51"/>
                </a:solidFill>
              </a:rPr>
              <a:pPr/>
              <a:t>‹#›</a:t>
            </a:fld>
            <a:endParaRPr lang="en-US">
              <a:solidFill>
                <a:srgbClr val="455F51"/>
              </a:solidFill>
            </a:endParaRPr>
          </a:p>
        </p:txBody>
      </p:sp>
    </p:spTree>
    <p:extLst>
      <p:ext uri="{BB962C8B-B14F-4D97-AF65-F5344CB8AC3E}">
        <p14:creationId xmlns:p14="http://schemas.microsoft.com/office/powerpoint/2010/main" val="1950165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F2FFA3-C23D-47CA-A207-0992F48C4C83}" type="datetimeFigureOut">
              <a:rPr lang="en-US" smtClean="0">
                <a:solidFill>
                  <a:srgbClr val="455F51"/>
                </a:solidFill>
              </a:rPr>
              <a:pPr/>
              <a:t>2/19/2019</a:t>
            </a:fld>
            <a:endParaRPr lang="en-US">
              <a:solidFill>
                <a:srgbClr val="455F51"/>
              </a:solidFill>
            </a:endParaRPr>
          </a:p>
        </p:txBody>
      </p:sp>
      <p:sp>
        <p:nvSpPr>
          <p:cNvPr id="5" name="Footer Placeholder 4"/>
          <p:cNvSpPr>
            <a:spLocks noGrp="1"/>
          </p:cNvSpPr>
          <p:nvPr>
            <p:ph type="ftr" sz="quarter" idx="11"/>
          </p:nvPr>
        </p:nvSpPr>
        <p:spPr/>
        <p:txBody>
          <a:bodyPr/>
          <a:lstStyle/>
          <a:p>
            <a:endParaRPr lang="en-US">
              <a:solidFill>
                <a:srgbClr val="455F51"/>
              </a:solidFill>
            </a:endParaRPr>
          </a:p>
        </p:txBody>
      </p:sp>
      <p:sp>
        <p:nvSpPr>
          <p:cNvPr id="6" name="Slide Number Placeholder 5"/>
          <p:cNvSpPr>
            <a:spLocks noGrp="1"/>
          </p:cNvSpPr>
          <p:nvPr>
            <p:ph type="sldNum" sz="quarter" idx="12"/>
          </p:nvPr>
        </p:nvSpPr>
        <p:spPr/>
        <p:txBody>
          <a:bodyPr/>
          <a:lstStyle/>
          <a:p>
            <a:fld id="{4E3CCE5C-F142-424C-AEFD-B57805FFECEF}" type="slidenum">
              <a:rPr lang="en-US" smtClean="0">
                <a:solidFill>
                  <a:srgbClr val="455F51"/>
                </a:solidFill>
              </a:rPr>
              <a:pPr/>
              <a:t>‹#›</a:t>
            </a:fld>
            <a:endParaRPr lang="en-US">
              <a:solidFill>
                <a:srgbClr val="455F51"/>
              </a:solidFill>
            </a:endParaRPr>
          </a:p>
        </p:txBody>
      </p:sp>
    </p:spTree>
    <p:extLst>
      <p:ext uri="{BB962C8B-B14F-4D97-AF65-F5344CB8AC3E}">
        <p14:creationId xmlns:p14="http://schemas.microsoft.com/office/powerpoint/2010/main" val="2453461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F2FFA3-C23D-47CA-A207-0992F48C4C83}" type="datetimeFigureOut">
              <a:rPr lang="en-US" smtClean="0">
                <a:solidFill>
                  <a:srgbClr val="455F51"/>
                </a:solidFill>
              </a:rPr>
              <a:pPr/>
              <a:t>2/19/2019</a:t>
            </a:fld>
            <a:endParaRPr lang="en-US">
              <a:solidFill>
                <a:srgbClr val="455F51"/>
              </a:solidFill>
            </a:endParaRPr>
          </a:p>
        </p:txBody>
      </p:sp>
      <p:sp>
        <p:nvSpPr>
          <p:cNvPr id="5" name="Footer Placeholder 4"/>
          <p:cNvSpPr>
            <a:spLocks noGrp="1"/>
          </p:cNvSpPr>
          <p:nvPr>
            <p:ph type="ftr" sz="quarter" idx="11"/>
          </p:nvPr>
        </p:nvSpPr>
        <p:spPr/>
        <p:txBody>
          <a:bodyPr/>
          <a:lstStyle/>
          <a:p>
            <a:endParaRPr lang="en-US">
              <a:solidFill>
                <a:srgbClr val="455F51"/>
              </a:solidFill>
            </a:endParaRPr>
          </a:p>
        </p:txBody>
      </p:sp>
      <p:sp>
        <p:nvSpPr>
          <p:cNvPr id="6" name="Slide Number Placeholder 5"/>
          <p:cNvSpPr>
            <a:spLocks noGrp="1"/>
          </p:cNvSpPr>
          <p:nvPr>
            <p:ph type="sldNum" sz="quarter" idx="12"/>
          </p:nvPr>
        </p:nvSpPr>
        <p:spPr/>
        <p:txBody>
          <a:bodyPr/>
          <a:lstStyle/>
          <a:p>
            <a:fld id="{4E3CCE5C-F142-424C-AEFD-B57805FFECEF}" type="slidenum">
              <a:rPr lang="en-US" smtClean="0">
                <a:solidFill>
                  <a:srgbClr val="455F51"/>
                </a:solidFill>
              </a:rPr>
              <a:pPr/>
              <a:t>‹#›</a:t>
            </a:fld>
            <a:endParaRPr lang="en-US">
              <a:solidFill>
                <a:srgbClr val="455F51"/>
              </a:solidFill>
            </a:endParaRPr>
          </a:p>
        </p:txBody>
      </p:sp>
    </p:spTree>
    <p:extLst>
      <p:ext uri="{BB962C8B-B14F-4D97-AF65-F5344CB8AC3E}">
        <p14:creationId xmlns:p14="http://schemas.microsoft.com/office/powerpoint/2010/main" val="2659402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8539" y="2514601"/>
            <a:ext cx="8913077" cy="2262781"/>
          </a:xfrm>
        </p:spPr>
        <p:txBody>
          <a:bodyPr anchor="b">
            <a:normAutofit/>
          </a:bodyPr>
          <a:lstStyle>
            <a:lvl1pPr>
              <a:defRPr sz="5398"/>
            </a:lvl1pPr>
          </a:lstStyle>
          <a:p>
            <a:r>
              <a:rPr lang="en-US"/>
              <a:t>Click to edit Master title style</a:t>
            </a:r>
            <a:endParaRPr lang="en-US" dirty="0"/>
          </a:p>
        </p:txBody>
      </p:sp>
      <p:sp>
        <p:nvSpPr>
          <p:cNvPr id="3" name="Subtitle 2"/>
          <p:cNvSpPr>
            <a:spLocks noGrp="1"/>
          </p:cNvSpPr>
          <p:nvPr>
            <p:ph type="subTitle" idx="1"/>
          </p:nvPr>
        </p:nvSpPr>
        <p:spPr>
          <a:xfrm>
            <a:off x="2588539" y="4777380"/>
            <a:ext cx="8913077" cy="1126283"/>
          </a:xfrm>
        </p:spPr>
        <p:txBody>
          <a:bodyPr anchor="t"/>
          <a:lstStyle>
            <a:lvl1pPr marL="0" indent="0" algn="l">
              <a:buNone/>
              <a:defRPr>
                <a:solidFill>
                  <a:schemeClr val="tx1">
                    <a:lumMod val="65000"/>
                    <a:lumOff val="3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1"/>
            <a:ext cx="1744198"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674" y="4529541"/>
            <a:ext cx="779564"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95650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250" y="624110"/>
            <a:ext cx="8909366"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8538" y="2133600"/>
            <a:ext cx="8913078"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497929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17" Type="http://schemas.openxmlformats.org/officeDocument/2006/relationships/theme" Target="../theme/theme8.xml"/><Relationship Id="rId2" Type="http://schemas.openxmlformats.org/officeDocument/2006/relationships/slideLayout" Target="../slideLayouts/slideLayout9.xml"/><Relationship Id="rId16" Type="http://schemas.openxmlformats.org/officeDocument/2006/relationships/slideLayout" Target="../slideLayouts/slideLayout23.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slideLayout" Target="../slideLayouts/slideLayout2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243" y="685800"/>
            <a:ext cx="9598700" cy="14859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371243" y="2286000"/>
            <a:ext cx="9598700" cy="3581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390288" y="6453386"/>
            <a:ext cx="1204258" cy="404614"/>
          </a:xfrm>
          <a:prstGeom prst="rect">
            <a:avLst/>
          </a:prstGeom>
        </p:spPr>
        <p:txBody>
          <a:bodyPr vert="horz" lIns="91440" tIns="45720" rIns="91440" bIns="45720" rtlCol="0" anchor="ctr"/>
          <a:lstStyle>
            <a:lvl1pPr algn="l">
              <a:defRPr sz="1000" baseline="0">
                <a:solidFill>
                  <a:schemeClr val="tx2"/>
                </a:solidFill>
              </a:defRPr>
            </a:lvl1pPr>
          </a:lstStyle>
          <a:p>
            <a:fld id="{7CF2FFA3-C23D-47CA-A207-0992F48C4C83}" type="datetimeFigureOut">
              <a:rPr lang="en-US" smtClean="0">
                <a:solidFill>
                  <a:srgbClr val="455F51"/>
                </a:solidFill>
              </a:rPr>
              <a:pPr/>
              <a:t>2/19/2019</a:t>
            </a:fld>
            <a:endParaRPr lang="en-US">
              <a:solidFill>
                <a:srgbClr val="455F51"/>
              </a:solidFill>
            </a:endParaRPr>
          </a:p>
        </p:txBody>
      </p:sp>
      <p:sp>
        <p:nvSpPr>
          <p:cNvPr id="5" name="Footer Placeholder 4"/>
          <p:cNvSpPr>
            <a:spLocks noGrp="1"/>
          </p:cNvSpPr>
          <p:nvPr>
            <p:ph type="ftr" sz="quarter" idx="3"/>
          </p:nvPr>
        </p:nvSpPr>
        <p:spPr>
          <a:xfrm>
            <a:off x="2892811" y="6453386"/>
            <a:ext cx="6279195"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solidFill>
                <a:srgbClr val="455F51"/>
              </a:solidFill>
            </a:endParaRPr>
          </a:p>
        </p:txBody>
      </p:sp>
      <p:sp>
        <p:nvSpPr>
          <p:cNvPr id="6" name="Slide Number Placeholder 5"/>
          <p:cNvSpPr>
            <a:spLocks noGrp="1"/>
          </p:cNvSpPr>
          <p:nvPr>
            <p:ph type="sldNum" sz="quarter" idx="4"/>
          </p:nvPr>
        </p:nvSpPr>
        <p:spPr>
          <a:xfrm>
            <a:off x="9470270" y="6453386"/>
            <a:ext cx="1595876" cy="404614"/>
          </a:xfrm>
          <a:prstGeom prst="rect">
            <a:avLst/>
          </a:prstGeom>
        </p:spPr>
        <p:txBody>
          <a:bodyPr vert="horz" lIns="91440" tIns="45720" rIns="91440" bIns="45720" rtlCol="0" anchor="ctr"/>
          <a:lstStyle>
            <a:lvl1pPr algn="r">
              <a:defRPr sz="1000" baseline="0">
                <a:solidFill>
                  <a:schemeClr val="tx2"/>
                </a:solidFill>
              </a:defRPr>
            </a:lvl1pPr>
          </a:lstStyle>
          <a:p>
            <a:fld id="{4E3CCE5C-F142-424C-AEFD-B57805FFECEF}" type="slidenum">
              <a:rPr lang="en-US" smtClean="0">
                <a:solidFill>
                  <a:srgbClr val="455F51"/>
                </a:solidFill>
              </a:rPr>
              <a:pPr/>
              <a:t>‹#›</a:t>
            </a:fld>
            <a:endParaRPr lang="en-US">
              <a:solidFill>
                <a:srgbClr val="455F51"/>
              </a:solidFill>
            </a:endParaRPr>
          </a:p>
        </p:txBody>
      </p:sp>
      <p:sp>
        <p:nvSpPr>
          <p:cNvPr id="9" name="Rectangle 8"/>
          <p:cNvSpPr/>
          <p:nvPr/>
        </p:nvSpPr>
        <p:spPr>
          <a:xfrm>
            <a:off x="477970" y="376"/>
            <a:ext cx="22854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477970" y="376"/>
            <a:ext cx="22854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04988345"/>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243" y="685800"/>
            <a:ext cx="9598700" cy="14859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371243" y="2286000"/>
            <a:ext cx="9598700" cy="3581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390288" y="6453386"/>
            <a:ext cx="1204258" cy="404614"/>
          </a:xfrm>
          <a:prstGeom prst="rect">
            <a:avLst/>
          </a:prstGeom>
        </p:spPr>
        <p:txBody>
          <a:bodyPr vert="horz" lIns="91440" tIns="45720" rIns="91440" bIns="45720" rtlCol="0" anchor="ctr"/>
          <a:lstStyle>
            <a:lvl1pPr algn="l">
              <a:defRPr sz="1000" baseline="0">
                <a:solidFill>
                  <a:schemeClr val="tx2"/>
                </a:solidFill>
              </a:defRPr>
            </a:lvl1pPr>
          </a:lstStyle>
          <a:p>
            <a:fld id="{7CF2FFA3-C23D-47CA-A207-0992F48C4C83}" type="datetimeFigureOut">
              <a:rPr lang="en-US" smtClean="0">
                <a:solidFill>
                  <a:srgbClr val="455F51"/>
                </a:solidFill>
              </a:rPr>
              <a:pPr/>
              <a:t>2/19/2019</a:t>
            </a:fld>
            <a:endParaRPr lang="en-US">
              <a:solidFill>
                <a:srgbClr val="455F51"/>
              </a:solidFill>
            </a:endParaRPr>
          </a:p>
        </p:txBody>
      </p:sp>
      <p:sp>
        <p:nvSpPr>
          <p:cNvPr id="5" name="Footer Placeholder 4"/>
          <p:cNvSpPr>
            <a:spLocks noGrp="1"/>
          </p:cNvSpPr>
          <p:nvPr>
            <p:ph type="ftr" sz="quarter" idx="3"/>
          </p:nvPr>
        </p:nvSpPr>
        <p:spPr>
          <a:xfrm>
            <a:off x="2892811" y="6453386"/>
            <a:ext cx="6279195"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solidFill>
                <a:srgbClr val="455F51"/>
              </a:solidFill>
            </a:endParaRPr>
          </a:p>
        </p:txBody>
      </p:sp>
      <p:sp>
        <p:nvSpPr>
          <p:cNvPr id="6" name="Slide Number Placeholder 5"/>
          <p:cNvSpPr>
            <a:spLocks noGrp="1"/>
          </p:cNvSpPr>
          <p:nvPr>
            <p:ph type="sldNum" sz="quarter" idx="4"/>
          </p:nvPr>
        </p:nvSpPr>
        <p:spPr>
          <a:xfrm>
            <a:off x="9470270" y="6453386"/>
            <a:ext cx="1595876" cy="404614"/>
          </a:xfrm>
          <a:prstGeom prst="rect">
            <a:avLst/>
          </a:prstGeom>
        </p:spPr>
        <p:txBody>
          <a:bodyPr vert="horz" lIns="91440" tIns="45720" rIns="91440" bIns="45720" rtlCol="0" anchor="ctr"/>
          <a:lstStyle>
            <a:lvl1pPr algn="r">
              <a:defRPr sz="1000" baseline="0">
                <a:solidFill>
                  <a:schemeClr val="tx2"/>
                </a:solidFill>
              </a:defRPr>
            </a:lvl1pPr>
          </a:lstStyle>
          <a:p>
            <a:fld id="{4E3CCE5C-F142-424C-AEFD-B57805FFECEF}" type="slidenum">
              <a:rPr lang="en-US" smtClean="0">
                <a:solidFill>
                  <a:srgbClr val="455F51"/>
                </a:solidFill>
              </a:rPr>
              <a:pPr/>
              <a:t>‹#›</a:t>
            </a:fld>
            <a:endParaRPr lang="en-US">
              <a:solidFill>
                <a:srgbClr val="455F51"/>
              </a:solidFill>
            </a:endParaRPr>
          </a:p>
        </p:txBody>
      </p:sp>
      <p:sp>
        <p:nvSpPr>
          <p:cNvPr id="9" name="Rectangle 8"/>
          <p:cNvSpPr/>
          <p:nvPr/>
        </p:nvSpPr>
        <p:spPr>
          <a:xfrm>
            <a:off x="477970" y="376"/>
            <a:ext cx="22854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477970" y="376"/>
            <a:ext cx="22854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78958626"/>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243" y="685800"/>
            <a:ext cx="9598700" cy="14859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371243" y="2286000"/>
            <a:ext cx="9598700" cy="3581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390288" y="6453386"/>
            <a:ext cx="1204258" cy="404614"/>
          </a:xfrm>
          <a:prstGeom prst="rect">
            <a:avLst/>
          </a:prstGeom>
        </p:spPr>
        <p:txBody>
          <a:bodyPr vert="horz" lIns="91440" tIns="45720" rIns="91440" bIns="45720" rtlCol="0" anchor="ctr"/>
          <a:lstStyle>
            <a:lvl1pPr algn="l">
              <a:defRPr sz="1000" baseline="0">
                <a:solidFill>
                  <a:schemeClr val="tx2"/>
                </a:solidFill>
              </a:defRPr>
            </a:lvl1pPr>
          </a:lstStyle>
          <a:p>
            <a:fld id="{7CF2FFA3-C23D-47CA-A207-0992F48C4C83}" type="datetimeFigureOut">
              <a:rPr lang="en-US" smtClean="0">
                <a:solidFill>
                  <a:srgbClr val="455F51"/>
                </a:solidFill>
              </a:rPr>
              <a:pPr/>
              <a:t>2/19/2019</a:t>
            </a:fld>
            <a:endParaRPr lang="en-US">
              <a:solidFill>
                <a:srgbClr val="455F51"/>
              </a:solidFill>
            </a:endParaRPr>
          </a:p>
        </p:txBody>
      </p:sp>
      <p:sp>
        <p:nvSpPr>
          <p:cNvPr id="5" name="Footer Placeholder 4"/>
          <p:cNvSpPr>
            <a:spLocks noGrp="1"/>
          </p:cNvSpPr>
          <p:nvPr>
            <p:ph type="ftr" sz="quarter" idx="3"/>
          </p:nvPr>
        </p:nvSpPr>
        <p:spPr>
          <a:xfrm>
            <a:off x="2892811" y="6453386"/>
            <a:ext cx="6279195"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solidFill>
                <a:srgbClr val="455F51"/>
              </a:solidFill>
            </a:endParaRPr>
          </a:p>
        </p:txBody>
      </p:sp>
      <p:sp>
        <p:nvSpPr>
          <p:cNvPr id="6" name="Slide Number Placeholder 5"/>
          <p:cNvSpPr>
            <a:spLocks noGrp="1"/>
          </p:cNvSpPr>
          <p:nvPr>
            <p:ph type="sldNum" sz="quarter" idx="4"/>
          </p:nvPr>
        </p:nvSpPr>
        <p:spPr>
          <a:xfrm>
            <a:off x="9470270" y="6453386"/>
            <a:ext cx="1595876" cy="404614"/>
          </a:xfrm>
          <a:prstGeom prst="rect">
            <a:avLst/>
          </a:prstGeom>
        </p:spPr>
        <p:txBody>
          <a:bodyPr vert="horz" lIns="91440" tIns="45720" rIns="91440" bIns="45720" rtlCol="0" anchor="ctr"/>
          <a:lstStyle>
            <a:lvl1pPr algn="r">
              <a:defRPr sz="1000" baseline="0">
                <a:solidFill>
                  <a:schemeClr val="tx2"/>
                </a:solidFill>
              </a:defRPr>
            </a:lvl1pPr>
          </a:lstStyle>
          <a:p>
            <a:fld id="{4E3CCE5C-F142-424C-AEFD-B57805FFECEF}" type="slidenum">
              <a:rPr lang="en-US" smtClean="0">
                <a:solidFill>
                  <a:srgbClr val="455F51"/>
                </a:solidFill>
              </a:rPr>
              <a:pPr/>
              <a:t>‹#›</a:t>
            </a:fld>
            <a:endParaRPr lang="en-US">
              <a:solidFill>
                <a:srgbClr val="455F51"/>
              </a:solidFill>
            </a:endParaRPr>
          </a:p>
        </p:txBody>
      </p:sp>
      <p:sp>
        <p:nvSpPr>
          <p:cNvPr id="9" name="Rectangle 8"/>
          <p:cNvSpPr/>
          <p:nvPr/>
        </p:nvSpPr>
        <p:spPr>
          <a:xfrm>
            <a:off x="477970" y="376"/>
            <a:ext cx="22854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477970" y="376"/>
            <a:ext cx="22854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96342622"/>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243" y="685800"/>
            <a:ext cx="9598700" cy="14859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371243" y="2286000"/>
            <a:ext cx="9598700" cy="3581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390288" y="6453386"/>
            <a:ext cx="1204258" cy="404614"/>
          </a:xfrm>
          <a:prstGeom prst="rect">
            <a:avLst/>
          </a:prstGeom>
        </p:spPr>
        <p:txBody>
          <a:bodyPr vert="horz" lIns="91440" tIns="45720" rIns="91440" bIns="45720" rtlCol="0" anchor="ctr"/>
          <a:lstStyle>
            <a:lvl1pPr algn="l">
              <a:defRPr sz="1000" baseline="0">
                <a:solidFill>
                  <a:schemeClr val="tx2"/>
                </a:solidFill>
              </a:defRPr>
            </a:lvl1pPr>
          </a:lstStyle>
          <a:p>
            <a:fld id="{7CF2FFA3-C23D-47CA-A207-0992F48C4C83}" type="datetimeFigureOut">
              <a:rPr lang="en-US" smtClean="0">
                <a:solidFill>
                  <a:srgbClr val="455F51"/>
                </a:solidFill>
              </a:rPr>
              <a:pPr/>
              <a:t>2/19/2019</a:t>
            </a:fld>
            <a:endParaRPr lang="en-US">
              <a:solidFill>
                <a:srgbClr val="455F51"/>
              </a:solidFill>
            </a:endParaRPr>
          </a:p>
        </p:txBody>
      </p:sp>
      <p:sp>
        <p:nvSpPr>
          <p:cNvPr id="5" name="Footer Placeholder 4"/>
          <p:cNvSpPr>
            <a:spLocks noGrp="1"/>
          </p:cNvSpPr>
          <p:nvPr>
            <p:ph type="ftr" sz="quarter" idx="3"/>
          </p:nvPr>
        </p:nvSpPr>
        <p:spPr>
          <a:xfrm>
            <a:off x="2892811" y="6453386"/>
            <a:ext cx="6279195"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solidFill>
                <a:srgbClr val="455F51"/>
              </a:solidFill>
            </a:endParaRPr>
          </a:p>
        </p:txBody>
      </p:sp>
      <p:sp>
        <p:nvSpPr>
          <p:cNvPr id="6" name="Slide Number Placeholder 5"/>
          <p:cNvSpPr>
            <a:spLocks noGrp="1"/>
          </p:cNvSpPr>
          <p:nvPr>
            <p:ph type="sldNum" sz="quarter" idx="4"/>
          </p:nvPr>
        </p:nvSpPr>
        <p:spPr>
          <a:xfrm>
            <a:off x="9470270" y="6453386"/>
            <a:ext cx="1595876" cy="404614"/>
          </a:xfrm>
          <a:prstGeom prst="rect">
            <a:avLst/>
          </a:prstGeom>
        </p:spPr>
        <p:txBody>
          <a:bodyPr vert="horz" lIns="91440" tIns="45720" rIns="91440" bIns="45720" rtlCol="0" anchor="ctr"/>
          <a:lstStyle>
            <a:lvl1pPr algn="r">
              <a:defRPr sz="1000" baseline="0">
                <a:solidFill>
                  <a:schemeClr val="tx2"/>
                </a:solidFill>
              </a:defRPr>
            </a:lvl1pPr>
          </a:lstStyle>
          <a:p>
            <a:fld id="{4E3CCE5C-F142-424C-AEFD-B57805FFECEF}" type="slidenum">
              <a:rPr lang="en-US" smtClean="0">
                <a:solidFill>
                  <a:srgbClr val="455F51"/>
                </a:solidFill>
              </a:rPr>
              <a:pPr/>
              <a:t>‹#›</a:t>
            </a:fld>
            <a:endParaRPr lang="en-US">
              <a:solidFill>
                <a:srgbClr val="455F51"/>
              </a:solidFill>
            </a:endParaRPr>
          </a:p>
        </p:txBody>
      </p:sp>
      <p:sp>
        <p:nvSpPr>
          <p:cNvPr id="9" name="Rectangle 8"/>
          <p:cNvSpPr/>
          <p:nvPr/>
        </p:nvSpPr>
        <p:spPr>
          <a:xfrm>
            <a:off x="477970" y="376"/>
            <a:ext cx="22854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477970" y="376"/>
            <a:ext cx="22854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02254770"/>
      </p:ext>
    </p:extLst>
  </p:cSld>
  <p:clrMap bg1="lt1" tx1="dk1" bg2="lt2" tx2="dk2" accent1="accent1" accent2="accent2" accent3="accent3" accent4="accent4" accent5="accent5" accent6="accent6" hlink="hlink" folHlink="folHlink"/>
  <p:sldLayoutIdLst>
    <p:sldLayoutId id="2147483679" r:id="rId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243" y="685800"/>
            <a:ext cx="9598700" cy="14859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371243" y="2286000"/>
            <a:ext cx="9598700" cy="3581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390288" y="6453386"/>
            <a:ext cx="1204258" cy="404614"/>
          </a:xfrm>
          <a:prstGeom prst="rect">
            <a:avLst/>
          </a:prstGeom>
        </p:spPr>
        <p:txBody>
          <a:bodyPr vert="horz" lIns="91440" tIns="45720" rIns="91440" bIns="45720" rtlCol="0" anchor="ctr"/>
          <a:lstStyle>
            <a:lvl1pPr algn="l">
              <a:defRPr sz="1000" baseline="0">
                <a:solidFill>
                  <a:schemeClr val="tx2"/>
                </a:solidFill>
              </a:defRPr>
            </a:lvl1pPr>
          </a:lstStyle>
          <a:p>
            <a:fld id="{7CF2FFA3-C23D-47CA-A207-0992F48C4C83}" type="datetimeFigureOut">
              <a:rPr lang="en-US" smtClean="0">
                <a:solidFill>
                  <a:srgbClr val="455F51"/>
                </a:solidFill>
              </a:rPr>
              <a:pPr/>
              <a:t>2/19/2019</a:t>
            </a:fld>
            <a:endParaRPr lang="en-US">
              <a:solidFill>
                <a:srgbClr val="455F51"/>
              </a:solidFill>
            </a:endParaRPr>
          </a:p>
        </p:txBody>
      </p:sp>
      <p:sp>
        <p:nvSpPr>
          <p:cNvPr id="5" name="Footer Placeholder 4"/>
          <p:cNvSpPr>
            <a:spLocks noGrp="1"/>
          </p:cNvSpPr>
          <p:nvPr>
            <p:ph type="ftr" sz="quarter" idx="3"/>
          </p:nvPr>
        </p:nvSpPr>
        <p:spPr>
          <a:xfrm>
            <a:off x="2892811" y="6453386"/>
            <a:ext cx="6279195"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solidFill>
                <a:srgbClr val="455F51"/>
              </a:solidFill>
            </a:endParaRPr>
          </a:p>
        </p:txBody>
      </p:sp>
      <p:sp>
        <p:nvSpPr>
          <p:cNvPr id="6" name="Slide Number Placeholder 5"/>
          <p:cNvSpPr>
            <a:spLocks noGrp="1"/>
          </p:cNvSpPr>
          <p:nvPr>
            <p:ph type="sldNum" sz="quarter" idx="4"/>
          </p:nvPr>
        </p:nvSpPr>
        <p:spPr>
          <a:xfrm>
            <a:off x="9470270" y="6453386"/>
            <a:ext cx="1595876" cy="404614"/>
          </a:xfrm>
          <a:prstGeom prst="rect">
            <a:avLst/>
          </a:prstGeom>
        </p:spPr>
        <p:txBody>
          <a:bodyPr vert="horz" lIns="91440" tIns="45720" rIns="91440" bIns="45720" rtlCol="0" anchor="ctr"/>
          <a:lstStyle>
            <a:lvl1pPr algn="r">
              <a:defRPr sz="1000" baseline="0">
                <a:solidFill>
                  <a:schemeClr val="tx2"/>
                </a:solidFill>
              </a:defRPr>
            </a:lvl1pPr>
          </a:lstStyle>
          <a:p>
            <a:fld id="{4E3CCE5C-F142-424C-AEFD-B57805FFECEF}" type="slidenum">
              <a:rPr lang="en-US" smtClean="0">
                <a:solidFill>
                  <a:srgbClr val="455F51"/>
                </a:solidFill>
              </a:rPr>
              <a:pPr/>
              <a:t>‹#›</a:t>
            </a:fld>
            <a:endParaRPr lang="en-US">
              <a:solidFill>
                <a:srgbClr val="455F51"/>
              </a:solidFill>
            </a:endParaRPr>
          </a:p>
        </p:txBody>
      </p:sp>
      <p:sp>
        <p:nvSpPr>
          <p:cNvPr id="9" name="Rectangle 8"/>
          <p:cNvSpPr/>
          <p:nvPr/>
        </p:nvSpPr>
        <p:spPr>
          <a:xfrm>
            <a:off x="477970" y="376"/>
            <a:ext cx="22854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477970" y="376"/>
            <a:ext cx="22854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45309541"/>
      </p:ext>
    </p:extLst>
  </p:cSld>
  <p:clrMap bg1="lt1" tx1="dk1" bg2="lt2" tx2="dk2" accent1="accent1" accent2="accent2" accent3="accent3" accent4="accent4" accent5="accent5" accent6="accent6" hlink="hlink" folHlink="folHlink"/>
  <p:sldLayoutIdLst>
    <p:sldLayoutId id="2147483681" r:id="rId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243" y="685800"/>
            <a:ext cx="9598700" cy="14859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371243" y="2286000"/>
            <a:ext cx="9598700" cy="3581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390288" y="6453386"/>
            <a:ext cx="1204258" cy="404614"/>
          </a:xfrm>
          <a:prstGeom prst="rect">
            <a:avLst/>
          </a:prstGeom>
        </p:spPr>
        <p:txBody>
          <a:bodyPr vert="horz" lIns="91440" tIns="45720" rIns="91440" bIns="45720" rtlCol="0" anchor="ctr"/>
          <a:lstStyle>
            <a:lvl1pPr algn="l">
              <a:defRPr sz="1000" baseline="0">
                <a:solidFill>
                  <a:schemeClr val="tx2"/>
                </a:solidFill>
              </a:defRPr>
            </a:lvl1pPr>
          </a:lstStyle>
          <a:p>
            <a:fld id="{7CF2FFA3-C23D-47CA-A207-0992F48C4C83}" type="datetimeFigureOut">
              <a:rPr lang="en-US" smtClean="0">
                <a:solidFill>
                  <a:srgbClr val="455F51"/>
                </a:solidFill>
              </a:rPr>
              <a:pPr/>
              <a:t>2/19/2019</a:t>
            </a:fld>
            <a:endParaRPr lang="en-US">
              <a:solidFill>
                <a:srgbClr val="455F51"/>
              </a:solidFill>
            </a:endParaRPr>
          </a:p>
        </p:txBody>
      </p:sp>
      <p:sp>
        <p:nvSpPr>
          <p:cNvPr id="5" name="Footer Placeholder 4"/>
          <p:cNvSpPr>
            <a:spLocks noGrp="1"/>
          </p:cNvSpPr>
          <p:nvPr>
            <p:ph type="ftr" sz="quarter" idx="3"/>
          </p:nvPr>
        </p:nvSpPr>
        <p:spPr>
          <a:xfrm>
            <a:off x="2892811" y="6453386"/>
            <a:ext cx="6279195"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solidFill>
                <a:srgbClr val="455F51"/>
              </a:solidFill>
            </a:endParaRPr>
          </a:p>
        </p:txBody>
      </p:sp>
      <p:sp>
        <p:nvSpPr>
          <p:cNvPr id="6" name="Slide Number Placeholder 5"/>
          <p:cNvSpPr>
            <a:spLocks noGrp="1"/>
          </p:cNvSpPr>
          <p:nvPr>
            <p:ph type="sldNum" sz="quarter" idx="4"/>
          </p:nvPr>
        </p:nvSpPr>
        <p:spPr>
          <a:xfrm>
            <a:off x="9470270" y="6453386"/>
            <a:ext cx="1595876" cy="404614"/>
          </a:xfrm>
          <a:prstGeom prst="rect">
            <a:avLst/>
          </a:prstGeom>
        </p:spPr>
        <p:txBody>
          <a:bodyPr vert="horz" lIns="91440" tIns="45720" rIns="91440" bIns="45720" rtlCol="0" anchor="ctr"/>
          <a:lstStyle>
            <a:lvl1pPr algn="r">
              <a:defRPr sz="1000" baseline="0">
                <a:solidFill>
                  <a:schemeClr val="tx2"/>
                </a:solidFill>
              </a:defRPr>
            </a:lvl1pPr>
          </a:lstStyle>
          <a:p>
            <a:fld id="{4E3CCE5C-F142-424C-AEFD-B57805FFECEF}" type="slidenum">
              <a:rPr lang="en-US" smtClean="0">
                <a:solidFill>
                  <a:srgbClr val="455F51"/>
                </a:solidFill>
              </a:rPr>
              <a:pPr/>
              <a:t>‹#›</a:t>
            </a:fld>
            <a:endParaRPr lang="en-US">
              <a:solidFill>
                <a:srgbClr val="455F51"/>
              </a:solidFill>
            </a:endParaRPr>
          </a:p>
        </p:txBody>
      </p:sp>
      <p:sp>
        <p:nvSpPr>
          <p:cNvPr id="9" name="Rectangle 8"/>
          <p:cNvSpPr/>
          <p:nvPr/>
        </p:nvSpPr>
        <p:spPr>
          <a:xfrm>
            <a:off x="477970" y="376"/>
            <a:ext cx="22854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477970" y="376"/>
            <a:ext cx="22854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00106737"/>
      </p:ext>
    </p:extLst>
  </p:cSld>
  <p:clrMap bg1="lt1" tx1="dk1" bg2="lt2" tx2="dk2" accent1="accent1" accent2="accent2" accent3="accent3" accent4="accent4" accent5="accent5" accent6="accent6" hlink="hlink" folHlink="folHlink"/>
  <p:sldLayoutIdLst>
    <p:sldLayoutId id="2147483683" r:id="rId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243" y="685800"/>
            <a:ext cx="9598700" cy="14859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371243" y="2286000"/>
            <a:ext cx="9598700" cy="3581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390288" y="6453386"/>
            <a:ext cx="1204258" cy="404614"/>
          </a:xfrm>
          <a:prstGeom prst="rect">
            <a:avLst/>
          </a:prstGeom>
        </p:spPr>
        <p:txBody>
          <a:bodyPr vert="horz" lIns="91440" tIns="45720" rIns="91440" bIns="45720" rtlCol="0" anchor="ctr"/>
          <a:lstStyle>
            <a:lvl1pPr algn="l">
              <a:defRPr sz="1000" baseline="0">
                <a:solidFill>
                  <a:schemeClr val="tx2"/>
                </a:solidFill>
              </a:defRPr>
            </a:lvl1pPr>
          </a:lstStyle>
          <a:p>
            <a:fld id="{7CF2FFA3-C23D-47CA-A207-0992F48C4C83}" type="datetimeFigureOut">
              <a:rPr lang="en-US" smtClean="0">
                <a:solidFill>
                  <a:srgbClr val="455F51"/>
                </a:solidFill>
              </a:rPr>
              <a:pPr/>
              <a:t>2/19/2019</a:t>
            </a:fld>
            <a:endParaRPr lang="en-US">
              <a:solidFill>
                <a:srgbClr val="455F51"/>
              </a:solidFill>
            </a:endParaRPr>
          </a:p>
        </p:txBody>
      </p:sp>
      <p:sp>
        <p:nvSpPr>
          <p:cNvPr id="5" name="Footer Placeholder 4"/>
          <p:cNvSpPr>
            <a:spLocks noGrp="1"/>
          </p:cNvSpPr>
          <p:nvPr>
            <p:ph type="ftr" sz="quarter" idx="3"/>
          </p:nvPr>
        </p:nvSpPr>
        <p:spPr>
          <a:xfrm>
            <a:off x="2892811" y="6453386"/>
            <a:ext cx="6279195"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solidFill>
                <a:srgbClr val="455F51"/>
              </a:solidFill>
            </a:endParaRPr>
          </a:p>
        </p:txBody>
      </p:sp>
      <p:sp>
        <p:nvSpPr>
          <p:cNvPr id="6" name="Slide Number Placeholder 5"/>
          <p:cNvSpPr>
            <a:spLocks noGrp="1"/>
          </p:cNvSpPr>
          <p:nvPr>
            <p:ph type="sldNum" sz="quarter" idx="4"/>
          </p:nvPr>
        </p:nvSpPr>
        <p:spPr>
          <a:xfrm>
            <a:off x="9470270" y="6453386"/>
            <a:ext cx="1595876" cy="404614"/>
          </a:xfrm>
          <a:prstGeom prst="rect">
            <a:avLst/>
          </a:prstGeom>
        </p:spPr>
        <p:txBody>
          <a:bodyPr vert="horz" lIns="91440" tIns="45720" rIns="91440" bIns="45720" rtlCol="0" anchor="ctr"/>
          <a:lstStyle>
            <a:lvl1pPr algn="r">
              <a:defRPr sz="1000" baseline="0">
                <a:solidFill>
                  <a:schemeClr val="tx2"/>
                </a:solidFill>
              </a:defRPr>
            </a:lvl1pPr>
          </a:lstStyle>
          <a:p>
            <a:fld id="{4E3CCE5C-F142-424C-AEFD-B57805FFECEF}" type="slidenum">
              <a:rPr lang="en-US" smtClean="0">
                <a:solidFill>
                  <a:srgbClr val="455F51"/>
                </a:solidFill>
              </a:rPr>
              <a:pPr/>
              <a:t>‹#›</a:t>
            </a:fld>
            <a:endParaRPr lang="en-US">
              <a:solidFill>
                <a:srgbClr val="455F51"/>
              </a:solidFill>
            </a:endParaRPr>
          </a:p>
        </p:txBody>
      </p:sp>
      <p:sp>
        <p:nvSpPr>
          <p:cNvPr id="9" name="Rectangle 8"/>
          <p:cNvSpPr/>
          <p:nvPr/>
        </p:nvSpPr>
        <p:spPr>
          <a:xfrm>
            <a:off x="477970" y="376"/>
            <a:ext cx="22854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477970" y="376"/>
            <a:ext cx="22854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35674043"/>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0773"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14" y="-786"/>
            <a:ext cx="2356060"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32"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249" y="624110"/>
            <a:ext cx="8909366"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8538" y="2133600"/>
            <a:ext cx="8913078"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58914" y="6130437"/>
            <a:ext cx="1145984"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AFE8FB1-0A7A-443E-AAF7-31D4FA1AA312}" type="datetimeFigureOut">
              <a:rPr lang="en-US" smtClean="0"/>
              <a:pPr/>
              <a:t>2/19/2019</a:t>
            </a:fld>
            <a:endParaRPr lang="en-US"/>
          </a:p>
        </p:txBody>
      </p:sp>
      <p:sp>
        <p:nvSpPr>
          <p:cNvPr id="5" name="Footer Placeholder 4"/>
          <p:cNvSpPr>
            <a:spLocks noGrp="1"/>
          </p:cNvSpPr>
          <p:nvPr>
            <p:ph type="ftr" sz="quarter" idx="3"/>
          </p:nvPr>
        </p:nvSpPr>
        <p:spPr>
          <a:xfrm>
            <a:off x="2588538" y="6135809"/>
            <a:ext cx="7618015"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674" y="787783"/>
            <a:ext cx="779564" cy="365125"/>
          </a:xfrm>
          <a:prstGeom prst="rect">
            <a:avLst/>
          </a:prstGeom>
        </p:spPr>
        <p:txBody>
          <a:bodyPr vert="horz" lIns="91440" tIns="45720" rIns="91440" bIns="45720" rtlCol="0" anchor="ctr"/>
          <a:lstStyle>
            <a:lvl1pPr algn="r">
              <a:defRPr sz="1999">
                <a:solidFill>
                  <a:srgbClr val="FEFFFF"/>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214039643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063" rtl="0" eaLnBrk="1" latinLnBrk="0" hangingPunct="1">
        <a:spcBef>
          <a:spcPct val="0"/>
        </a:spcBef>
        <a:buNone/>
        <a:defRPr sz="3599"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hyperlink" Target="https://gretchenrubin.com/" TargetMode="External"/><Relationship Id="rId2" Type="http://schemas.openxmlformats.org/officeDocument/2006/relationships/notesSlide" Target="../notesSlides/notesSlide11.xml"/><Relationship Id="rId1" Type="http://schemas.openxmlformats.org/officeDocument/2006/relationships/slideLayout" Target="../slideLayouts/slideLayout9.xml"/><Relationship Id="rId4" Type="http://schemas.openxmlformats.org/officeDocument/2006/relationships/hyperlink" Target="https://www.surveygizmo.com/s3/3706759/Gretchen-Rubin-s-Quiz-The-Four-Tendencie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hyperlink" Target="mailto:rparker@rappahannock.edu" TargetMode="External"/><Relationship Id="rId2" Type="http://schemas.openxmlformats.org/officeDocument/2006/relationships/hyperlink" Target="mailto:eoliver@nr.edu" TargetMode="Externa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hyperlink" Target="http://www.learn.hawkeslearning.com/"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hyperlink" Target="https://learn.hawkeslearning.com/Portal/User/Login?ReturnUrl=/portal/" TargetMode="External"/><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8784" y="0"/>
            <a:ext cx="10286999" cy="2667000"/>
          </a:xfrm>
        </p:spPr>
        <p:txBody>
          <a:bodyPr>
            <a:normAutofit/>
          </a:bodyPr>
          <a:lstStyle/>
          <a:p>
            <a:r>
              <a:rPr lang="en-US" b="1" dirty="0"/>
              <a:t>Student Success with </a:t>
            </a:r>
            <a:br>
              <a:rPr lang="en-US" b="1" dirty="0"/>
            </a:br>
            <a:r>
              <a:rPr lang="en-US" b="1" dirty="0"/>
              <a:t>Hawkes Learning</a:t>
            </a:r>
            <a:endParaRPr lang="en-US" dirty="0"/>
          </a:p>
        </p:txBody>
      </p:sp>
      <p:sp>
        <p:nvSpPr>
          <p:cNvPr id="3" name="Subtitle 2"/>
          <p:cNvSpPr>
            <a:spLocks noGrp="1"/>
          </p:cNvSpPr>
          <p:nvPr>
            <p:ph type="subTitle" idx="1"/>
          </p:nvPr>
        </p:nvSpPr>
        <p:spPr/>
        <p:txBody>
          <a:bodyPr>
            <a:normAutofit/>
          </a:bodyPr>
          <a:lstStyle/>
          <a:p>
            <a:r>
              <a:rPr lang="en-US" dirty="0"/>
              <a:t>Ellen Oliver – New River Community College (VA)</a:t>
            </a:r>
          </a:p>
          <a:p>
            <a:r>
              <a:rPr lang="en-US" dirty="0"/>
              <a:t>Bob Parker – Rappahannock Community College (VA)</a:t>
            </a:r>
          </a:p>
        </p:txBody>
      </p:sp>
      <p:sp>
        <p:nvSpPr>
          <p:cNvPr id="4" name="TextBox 3"/>
          <p:cNvSpPr txBox="1"/>
          <p:nvPr/>
        </p:nvSpPr>
        <p:spPr>
          <a:xfrm>
            <a:off x="1522413" y="3772406"/>
            <a:ext cx="7696200" cy="757130"/>
          </a:xfrm>
          <a:prstGeom prst="rect">
            <a:avLst/>
          </a:prstGeom>
          <a:noFill/>
        </p:spPr>
        <p:txBody>
          <a:bodyPr wrap="square" rtlCol="0">
            <a:spAutoFit/>
          </a:bodyPr>
          <a:lstStyle/>
          <a:p>
            <a:pPr>
              <a:lnSpc>
                <a:spcPct val="90000"/>
              </a:lnSpc>
            </a:pPr>
            <a:r>
              <a:rPr lang="en-US" sz="2400" dirty="0"/>
              <a:t>Innovative Educators Summit</a:t>
            </a:r>
          </a:p>
          <a:p>
            <a:pPr>
              <a:lnSpc>
                <a:spcPct val="90000"/>
              </a:lnSpc>
            </a:pPr>
            <a:r>
              <a:rPr lang="en-US" sz="2400" dirty="0"/>
              <a:t>March 2, 2019</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Student Success Focus</a:t>
            </a:r>
            <a:r>
              <a:rPr lang="en-US" dirty="0"/>
              <a:t>: </a:t>
            </a:r>
            <a:br>
              <a:rPr lang="en-US" dirty="0"/>
            </a:br>
            <a:r>
              <a:rPr lang="en-US" dirty="0"/>
              <a:t>Smaller Class Sizes</a:t>
            </a:r>
          </a:p>
        </p:txBody>
      </p:sp>
      <p:sp>
        <p:nvSpPr>
          <p:cNvPr id="3" name="Content Placeholder 2"/>
          <p:cNvSpPr>
            <a:spLocks noGrp="1"/>
          </p:cNvSpPr>
          <p:nvPr>
            <p:ph idx="1"/>
          </p:nvPr>
        </p:nvSpPr>
        <p:spPr/>
        <p:txBody>
          <a:bodyPr/>
          <a:lstStyle/>
          <a:p>
            <a:r>
              <a:rPr lang="en-US" dirty="0"/>
              <a:t>Silver lining! Drops in enrollment numbers mean fewer sections, but smaller class sizes, so more individual attention is possible.</a:t>
            </a:r>
          </a:p>
          <a:p>
            <a:r>
              <a:rPr lang="en-US" dirty="0"/>
              <a:t>Instructor moves around the room, sitting with each student individually at least once per class period, working individually with that student and discussing their progress in the course.</a:t>
            </a:r>
          </a:p>
          <a:p>
            <a:r>
              <a:rPr lang="en-US" dirty="0"/>
              <a:t>Also leaves time for building individual relationships with each student, hopefully leading to more buy-in from them, and trust between student and instructor.</a:t>
            </a:r>
          </a:p>
        </p:txBody>
      </p:sp>
    </p:spTree>
    <p:extLst>
      <p:ext uri="{BB962C8B-B14F-4D97-AF65-F5344CB8AC3E}">
        <p14:creationId xmlns:p14="http://schemas.microsoft.com/office/powerpoint/2010/main" val="1738325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612" y="609600"/>
            <a:ext cx="9753600" cy="1280890"/>
          </a:xfrm>
        </p:spPr>
        <p:txBody>
          <a:bodyPr/>
          <a:lstStyle/>
          <a:p>
            <a:r>
              <a:rPr lang="en-US" b="1" dirty="0"/>
              <a:t>Student Success Focus</a:t>
            </a:r>
            <a:r>
              <a:rPr lang="en-US" dirty="0"/>
              <a:t>: </a:t>
            </a:r>
            <a:br>
              <a:rPr lang="en-US" dirty="0"/>
            </a:br>
            <a:r>
              <a:rPr lang="en-US" dirty="0"/>
              <a:t>Class Management strategies at RCC</a:t>
            </a:r>
          </a:p>
        </p:txBody>
      </p:sp>
      <p:sp>
        <p:nvSpPr>
          <p:cNvPr id="3" name="Content Placeholder 2"/>
          <p:cNvSpPr>
            <a:spLocks noGrp="1"/>
          </p:cNvSpPr>
          <p:nvPr>
            <p:ph idx="1"/>
          </p:nvPr>
        </p:nvSpPr>
        <p:spPr/>
        <p:txBody>
          <a:bodyPr/>
          <a:lstStyle/>
          <a:p>
            <a:r>
              <a:rPr lang="en-US" dirty="0"/>
              <a:t>First day expectations</a:t>
            </a:r>
          </a:p>
          <a:p>
            <a:r>
              <a:rPr lang="en-US" dirty="0"/>
              <a:t>Muddiest point sheets</a:t>
            </a:r>
          </a:p>
          <a:p>
            <a:r>
              <a:rPr lang="en-US" dirty="0"/>
              <a:t>Celebrating Successes</a:t>
            </a:r>
          </a:p>
          <a:p>
            <a:r>
              <a:rPr lang="en-US" dirty="0"/>
              <a:t>Teachers role in a lab setting</a:t>
            </a:r>
          </a:p>
        </p:txBody>
      </p:sp>
    </p:spTree>
    <p:extLst>
      <p:ext uri="{BB962C8B-B14F-4D97-AF65-F5344CB8AC3E}">
        <p14:creationId xmlns:p14="http://schemas.microsoft.com/office/powerpoint/2010/main" val="495030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Student Success Focus</a:t>
            </a:r>
            <a:r>
              <a:rPr lang="en-US" dirty="0"/>
              <a:t>:</a:t>
            </a:r>
            <a:br>
              <a:rPr lang="en-US" dirty="0"/>
            </a:br>
            <a:r>
              <a:rPr lang="en-US" dirty="0"/>
              <a:t>Embedded Tutors (NRCC)	</a:t>
            </a:r>
          </a:p>
        </p:txBody>
      </p:sp>
      <p:sp>
        <p:nvSpPr>
          <p:cNvPr id="3" name="Content Placeholder 2"/>
          <p:cNvSpPr>
            <a:spLocks noGrp="1"/>
          </p:cNvSpPr>
          <p:nvPr>
            <p:ph idx="1"/>
          </p:nvPr>
        </p:nvSpPr>
        <p:spPr/>
        <p:txBody>
          <a:bodyPr/>
          <a:lstStyle/>
          <a:p>
            <a:r>
              <a:rPr lang="en-US" dirty="0"/>
              <a:t>Each class either has an embedded tutor or a math-lab assistant who is present at each class.</a:t>
            </a:r>
          </a:p>
          <a:p>
            <a:r>
              <a:rPr lang="en-US" dirty="0"/>
              <a:t>Tutors are staffed and paid for by Academic Assistance (NRCC’s tutoring center).</a:t>
            </a:r>
          </a:p>
          <a:p>
            <a:r>
              <a:rPr lang="en-US" dirty="0"/>
              <a:t>Tutors are trained by Academic Assistance, mentor tutors, and classroom instructor as to how best to help developmental math students.</a:t>
            </a:r>
          </a:p>
          <a:p>
            <a:r>
              <a:rPr lang="en-US" dirty="0"/>
              <a:t>Some are  better than others, but they tend to build a different relationship with the students and provide them an option if they feel less comfortable with the instructor.</a:t>
            </a:r>
          </a:p>
          <a:p>
            <a:r>
              <a:rPr lang="en-US" dirty="0"/>
              <a:t>They may be NRCC students, or nearby 4-year students, or adults in the community.</a:t>
            </a:r>
          </a:p>
        </p:txBody>
      </p:sp>
    </p:spTree>
    <p:extLst>
      <p:ext uri="{BB962C8B-B14F-4D97-AF65-F5344CB8AC3E}">
        <p14:creationId xmlns:p14="http://schemas.microsoft.com/office/powerpoint/2010/main" val="3322379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4812" y="381000"/>
            <a:ext cx="10210800" cy="1524000"/>
          </a:xfrm>
        </p:spPr>
        <p:txBody>
          <a:bodyPr/>
          <a:lstStyle/>
          <a:p>
            <a:r>
              <a:rPr lang="en-US" b="1" dirty="0"/>
              <a:t>Student Success Focus</a:t>
            </a:r>
            <a:r>
              <a:rPr lang="en-US" dirty="0"/>
              <a:t>: The Four Tendencies</a:t>
            </a:r>
          </a:p>
        </p:txBody>
      </p:sp>
      <p:sp>
        <p:nvSpPr>
          <p:cNvPr id="3" name="Content Placeholder 2"/>
          <p:cNvSpPr>
            <a:spLocks noGrp="1"/>
          </p:cNvSpPr>
          <p:nvPr>
            <p:ph idx="1"/>
          </p:nvPr>
        </p:nvSpPr>
        <p:spPr>
          <a:xfrm>
            <a:off x="1674812" y="1600200"/>
            <a:ext cx="10210800" cy="4953000"/>
          </a:xfrm>
        </p:spPr>
        <p:txBody>
          <a:bodyPr/>
          <a:lstStyle/>
          <a:p>
            <a:r>
              <a:rPr lang="en-US" dirty="0"/>
              <a:t>Based on The Four Tendencies by </a:t>
            </a:r>
            <a:r>
              <a:rPr lang="en-US" dirty="0">
                <a:hlinkClick r:id="rId3"/>
              </a:rPr>
              <a:t>Gretchen Rubin</a:t>
            </a:r>
            <a:endParaRPr lang="en-US" dirty="0"/>
          </a:p>
          <a:p>
            <a:r>
              <a:rPr lang="en-US" dirty="0"/>
              <a:t>The Four Tendencies:</a:t>
            </a:r>
          </a:p>
          <a:p>
            <a:pPr lvl="1"/>
            <a:r>
              <a:rPr lang="en-US" dirty="0"/>
              <a:t>“</a:t>
            </a:r>
            <a:r>
              <a:rPr lang="en-US" dirty="0" err="1"/>
              <a:t>Obliger</a:t>
            </a:r>
            <a:r>
              <a:rPr lang="en-US" dirty="0"/>
              <a:t>”: meets outer expectations; resists inner expectations</a:t>
            </a:r>
          </a:p>
          <a:p>
            <a:pPr lvl="1"/>
            <a:r>
              <a:rPr lang="en-US" dirty="0"/>
              <a:t>“Upholder”: meets outer expectations; meets inner expectations</a:t>
            </a:r>
          </a:p>
          <a:p>
            <a:pPr lvl="1"/>
            <a:r>
              <a:rPr lang="en-US" dirty="0"/>
              <a:t>“Questioner”: resists outer expectations; meets inner expectations</a:t>
            </a:r>
          </a:p>
          <a:p>
            <a:pPr lvl="1"/>
            <a:r>
              <a:rPr lang="en-US" dirty="0"/>
              <a:t>“Rebel”: resists outer expectations; resists inner expectations</a:t>
            </a:r>
          </a:p>
          <a:p>
            <a:r>
              <a:rPr lang="en-US" dirty="0"/>
              <a:t>Encourage students to take the </a:t>
            </a:r>
            <a:r>
              <a:rPr lang="en-US" dirty="0">
                <a:hlinkClick r:id="rId4"/>
              </a:rPr>
              <a:t>online quiz</a:t>
            </a:r>
            <a:r>
              <a:rPr lang="en-US" dirty="0"/>
              <a:t>.</a:t>
            </a:r>
          </a:p>
          <a:p>
            <a:r>
              <a:rPr lang="en-US" dirty="0"/>
              <a:t>Share strategies to help them be successful in this course (and in school in general) based on their tendency.</a:t>
            </a:r>
          </a:p>
        </p:txBody>
      </p:sp>
    </p:spTree>
    <p:extLst>
      <p:ext uri="{BB962C8B-B14F-4D97-AF65-F5344CB8AC3E}">
        <p14:creationId xmlns:p14="http://schemas.microsoft.com/office/powerpoint/2010/main" val="407572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Student Success Focus</a:t>
            </a:r>
            <a:r>
              <a:rPr lang="en-US" dirty="0"/>
              <a:t>: FUTURE IDEA</a:t>
            </a:r>
          </a:p>
        </p:txBody>
      </p:sp>
      <p:sp>
        <p:nvSpPr>
          <p:cNvPr id="3" name="Content Placeholder 2"/>
          <p:cNvSpPr>
            <a:spLocks noGrp="1"/>
          </p:cNvSpPr>
          <p:nvPr>
            <p:ph idx="1"/>
          </p:nvPr>
        </p:nvSpPr>
        <p:spPr/>
        <p:txBody>
          <a:bodyPr/>
          <a:lstStyle/>
          <a:p>
            <a:r>
              <a:rPr lang="en-US" dirty="0"/>
              <a:t>NRCC is contemplating creating a “seminar” course that would connect a developmental math course with our College Success Skills course, especially in the Fall semester.</a:t>
            </a:r>
          </a:p>
          <a:p>
            <a:r>
              <a:rPr lang="en-US" dirty="0"/>
              <a:t>Would create a cohort, and the ability to offer support and guidance across several domains at once.</a:t>
            </a:r>
          </a:p>
          <a:p>
            <a:r>
              <a:rPr lang="en-US" dirty="0"/>
              <a:t>Could be taught by the same instructor, or team taught.</a:t>
            </a:r>
          </a:p>
          <a:p>
            <a:r>
              <a:rPr lang="en-US" dirty="0"/>
              <a:t>Does anyone have experience with something like this they’d like to share?</a:t>
            </a:r>
          </a:p>
        </p:txBody>
      </p:sp>
    </p:spTree>
    <p:extLst>
      <p:ext uri="{BB962C8B-B14F-4D97-AF65-F5344CB8AC3E}">
        <p14:creationId xmlns:p14="http://schemas.microsoft.com/office/powerpoint/2010/main" val="692045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And Thank You!</a:t>
            </a:r>
          </a:p>
        </p:txBody>
      </p:sp>
      <p:sp>
        <p:nvSpPr>
          <p:cNvPr id="3" name="Content Placeholder 2"/>
          <p:cNvSpPr>
            <a:spLocks noGrp="1"/>
          </p:cNvSpPr>
          <p:nvPr>
            <p:ph idx="1"/>
          </p:nvPr>
        </p:nvSpPr>
        <p:spPr>
          <a:xfrm>
            <a:off x="2513012" y="1676400"/>
            <a:ext cx="8913078" cy="3777622"/>
          </a:xfrm>
        </p:spPr>
        <p:txBody>
          <a:bodyPr/>
          <a:lstStyle/>
          <a:p>
            <a:r>
              <a:rPr lang="en-US" dirty="0"/>
              <a:t>Ellen Oliver </a:t>
            </a:r>
            <a:r>
              <a:rPr lang="en-US" dirty="0">
                <a:hlinkClick r:id="rId2"/>
              </a:rPr>
              <a:t>eoliver@nr.edu</a:t>
            </a:r>
            <a:endParaRPr lang="en-US" dirty="0"/>
          </a:p>
          <a:p>
            <a:r>
              <a:rPr lang="en-US" dirty="0"/>
              <a:t>Bob Parker </a:t>
            </a:r>
            <a:r>
              <a:rPr lang="en-US" dirty="0">
                <a:hlinkClick r:id="rId3"/>
              </a:rPr>
              <a:t>rparker@rappahannock.edu</a:t>
            </a:r>
            <a:endParaRPr lang="en-US" dirty="0"/>
          </a:p>
          <a:p>
            <a:endParaRPr lang="en-US" dirty="0"/>
          </a:p>
        </p:txBody>
      </p:sp>
    </p:spTree>
    <p:extLst>
      <p:ext uri="{BB962C8B-B14F-4D97-AF65-F5344CB8AC3E}">
        <p14:creationId xmlns:p14="http://schemas.microsoft.com/office/powerpoint/2010/main" val="1160959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hlinkClick r:id="rId3"/>
              </a:rPr>
              <a:t>Learn.HawkesLearning.com</a:t>
            </a:r>
            <a:r>
              <a:rPr lang="en-US" b="1" dirty="0"/>
              <a:t> </a:t>
            </a:r>
            <a:br>
              <a:rPr lang="en-US" b="1" dirty="0"/>
            </a:br>
            <a:r>
              <a:rPr lang="en-US" sz="2800" b="1" dirty="0"/>
              <a:t>(New Students)</a:t>
            </a:r>
            <a:endParaRPr lang="en-US" sz="2800" dirty="0"/>
          </a:p>
        </p:txBody>
      </p:sp>
      <p:sp>
        <p:nvSpPr>
          <p:cNvPr id="3" name="Content Placeholder 2"/>
          <p:cNvSpPr>
            <a:spLocks noGrp="1"/>
          </p:cNvSpPr>
          <p:nvPr>
            <p:ph idx="1"/>
          </p:nvPr>
        </p:nvSpPr>
        <p:spPr>
          <a:xfrm>
            <a:off x="2559821" y="1828800"/>
            <a:ext cx="7200900" cy="3581400"/>
          </a:xfrm>
        </p:spPr>
        <p:txBody>
          <a:bodyPr/>
          <a:lstStyle/>
          <a:p>
            <a:r>
              <a:rPr lang="en-US" sz="2400" dirty="0"/>
              <a:t>If you are a </a:t>
            </a:r>
            <a:r>
              <a:rPr lang="en-US" sz="2400" b="1" dirty="0"/>
              <a:t>new MTT student</a:t>
            </a:r>
            <a:r>
              <a:rPr lang="en-US" sz="2400" dirty="0"/>
              <a:t>, the next few slides will walk you through creating your account. Go to the above web site.</a:t>
            </a:r>
          </a:p>
          <a:p>
            <a:r>
              <a:rPr lang="en-US" sz="2400" dirty="0"/>
              <a:t>Click on Create an Account.</a:t>
            </a:r>
          </a:p>
          <a:p>
            <a:endParaRPr lang="en-US" sz="2400" dirty="0"/>
          </a:p>
          <a:p>
            <a:endParaRPr lang="en-US" dirty="0"/>
          </a:p>
        </p:txBody>
      </p:sp>
      <p:pic>
        <p:nvPicPr>
          <p:cNvPr id="4" name="Picture 3"/>
          <p:cNvPicPr>
            <a:picLocks noChangeAspect="1"/>
          </p:cNvPicPr>
          <p:nvPr/>
        </p:nvPicPr>
        <p:blipFill>
          <a:blip r:embed="rId4"/>
          <a:stretch>
            <a:fillRect/>
          </a:stretch>
        </p:blipFill>
        <p:spPr>
          <a:xfrm>
            <a:off x="7542212" y="2670119"/>
            <a:ext cx="2743200" cy="3911385"/>
          </a:xfrm>
          <a:prstGeom prst="rect">
            <a:avLst/>
          </a:prstGeom>
        </p:spPr>
      </p:pic>
    </p:spTree>
    <p:extLst>
      <p:ext uri="{BB962C8B-B14F-4D97-AF65-F5344CB8AC3E}">
        <p14:creationId xmlns:p14="http://schemas.microsoft.com/office/powerpoint/2010/main" val="454486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b="1" dirty="0">
                <a:solidFill>
                  <a:srgbClr val="24408F"/>
                </a:solidFill>
              </a:rPr>
              <a:t>Step 1: Enter your access code or license number.</a:t>
            </a:r>
            <a:br>
              <a:rPr lang="en-US" sz="3600" b="1" dirty="0">
                <a:solidFill>
                  <a:srgbClr val="24408F"/>
                </a:solidFill>
              </a:rPr>
            </a:br>
            <a:endParaRPr lang="en-US" dirty="0"/>
          </a:p>
        </p:txBody>
      </p:sp>
      <p:sp>
        <p:nvSpPr>
          <p:cNvPr id="3" name="Content Placeholder 2"/>
          <p:cNvSpPr>
            <a:spLocks noGrp="1"/>
          </p:cNvSpPr>
          <p:nvPr>
            <p:ph idx="1"/>
          </p:nvPr>
        </p:nvSpPr>
        <p:spPr>
          <a:xfrm>
            <a:off x="2551112" y="1600200"/>
            <a:ext cx="7200900" cy="4876800"/>
          </a:xfrm>
        </p:spPr>
        <p:txBody>
          <a:bodyPr>
            <a:normAutofit/>
          </a:bodyPr>
          <a:lstStyle/>
          <a:p>
            <a:r>
              <a:rPr lang="en-US" sz="2400" dirty="0"/>
              <a:t>If you have already purchased your materials for this course, enter your license number.</a:t>
            </a:r>
          </a:p>
          <a:p>
            <a:r>
              <a:rPr lang="en-US" sz="2400" dirty="0"/>
              <a:t>If you have not yet purchased your book for this class, click on “I want to request Temporary Access” and then click “Continue”. The temporary access code is good for 20 days from the start of the semester. When the time is up, you will be asked to enter a valid access code, so please purchase your code and Guided Notebook from the bookstore </a:t>
            </a:r>
            <a:r>
              <a:rPr lang="en-US" sz="2400" b="1" dirty="0"/>
              <a:t>as soon as possible</a:t>
            </a:r>
            <a:r>
              <a:rPr lang="en-US" sz="2400" dirty="0"/>
              <a:t>.</a:t>
            </a:r>
          </a:p>
          <a:p>
            <a:r>
              <a:rPr lang="en-US" sz="2400" dirty="0"/>
              <a:t>You will then be led through the account creation process. You must use your VCCS email address to create your account.</a:t>
            </a:r>
          </a:p>
        </p:txBody>
      </p:sp>
    </p:spTree>
    <p:extLst>
      <p:ext uri="{BB962C8B-B14F-4D97-AF65-F5344CB8AC3E}">
        <p14:creationId xmlns:p14="http://schemas.microsoft.com/office/powerpoint/2010/main" val="2536487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055813" y="407126"/>
            <a:ext cx="6295733" cy="457200"/>
          </a:xfrm>
          <a:prstGeom prst="rect">
            <a:avLst/>
          </a:prstGeom>
          <a:noFill/>
        </p:spPr>
        <p:txBody>
          <a:bodyPr wrap="square" rtlCol="0">
            <a:spAutoFit/>
          </a:bodyPr>
          <a:lstStyle/>
          <a:p>
            <a:r>
              <a:rPr lang="en-US" sz="2400" b="1" dirty="0">
                <a:solidFill>
                  <a:srgbClr val="24408F"/>
                </a:solidFill>
              </a:rPr>
              <a:t>Step 2: Enter your contact information</a:t>
            </a:r>
          </a:p>
        </p:txBody>
      </p:sp>
      <p:pic>
        <p:nvPicPr>
          <p:cNvPr id="2" name="Picture 1"/>
          <p:cNvPicPr>
            <a:picLocks noChangeAspect="1"/>
          </p:cNvPicPr>
          <p:nvPr/>
        </p:nvPicPr>
        <p:blipFill>
          <a:blip r:embed="rId3"/>
          <a:stretch>
            <a:fillRect/>
          </a:stretch>
        </p:blipFill>
        <p:spPr>
          <a:xfrm>
            <a:off x="7237412" y="415836"/>
            <a:ext cx="3248860" cy="6220105"/>
          </a:xfrm>
          <a:prstGeom prst="rect">
            <a:avLst/>
          </a:prstGeom>
        </p:spPr>
      </p:pic>
      <p:sp>
        <p:nvSpPr>
          <p:cNvPr id="9" name="TextBox 8"/>
          <p:cNvSpPr txBox="1"/>
          <p:nvPr/>
        </p:nvSpPr>
        <p:spPr>
          <a:xfrm>
            <a:off x="2208212" y="1447800"/>
            <a:ext cx="4267200" cy="3785652"/>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418AB3">
                    <a:lumMod val="50000"/>
                  </a:srgbClr>
                </a:solidFill>
              </a:rPr>
              <a:t>Make sure to enter your VCCS email address!</a:t>
            </a:r>
          </a:p>
          <a:p>
            <a:endParaRPr lang="en-US" sz="2400" dirty="0">
              <a:solidFill>
                <a:srgbClr val="418AB3">
                  <a:lumMod val="50000"/>
                </a:srgbClr>
              </a:solidFill>
            </a:endParaRPr>
          </a:p>
          <a:p>
            <a:pPr marL="285750" indent="-285750">
              <a:buFont typeface="Arial" panose="020B0604020202020204" pitchFamily="34" charset="0"/>
              <a:buChar char="•"/>
            </a:pPr>
            <a:r>
              <a:rPr lang="en-US" sz="2400" dirty="0">
                <a:solidFill>
                  <a:srgbClr val="418AB3">
                    <a:lumMod val="50000"/>
                  </a:srgbClr>
                </a:solidFill>
              </a:rPr>
              <a:t>Enter an alternate email address for message forwarding if preferred. (But remember that you must always use your VCCS email address when communicating with your instructors.)</a:t>
            </a:r>
          </a:p>
        </p:txBody>
      </p:sp>
    </p:spTree>
    <p:extLst>
      <p:ext uri="{BB962C8B-B14F-4D97-AF65-F5344CB8AC3E}">
        <p14:creationId xmlns:p14="http://schemas.microsoft.com/office/powerpoint/2010/main" val="2664958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00793" y="457201"/>
            <a:ext cx="8324266" cy="461665"/>
          </a:xfrm>
          <a:prstGeom prst="rect">
            <a:avLst/>
          </a:prstGeom>
          <a:noFill/>
        </p:spPr>
        <p:txBody>
          <a:bodyPr wrap="square" rtlCol="0">
            <a:spAutoFit/>
          </a:bodyPr>
          <a:lstStyle/>
          <a:p>
            <a:r>
              <a:rPr lang="en-US" sz="2400" b="1" dirty="0">
                <a:solidFill>
                  <a:srgbClr val="24408F"/>
                </a:solidFill>
              </a:rPr>
              <a:t>Step 3: Provide security information</a:t>
            </a:r>
          </a:p>
        </p:txBody>
      </p:sp>
      <p:pic>
        <p:nvPicPr>
          <p:cNvPr id="2" name="Picture 1"/>
          <p:cNvPicPr>
            <a:picLocks noChangeAspect="1"/>
          </p:cNvPicPr>
          <p:nvPr/>
        </p:nvPicPr>
        <p:blipFill>
          <a:blip r:embed="rId3"/>
          <a:stretch>
            <a:fillRect/>
          </a:stretch>
        </p:blipFill>
        <p:spPr>
          <a:xfrm>
            <a:off x="7237413" y="457201"/>
            <a:ext cx="3298533" cy="6202759"/>
          </a:xfrm>
          <a:prstGeom prst="rect">
            <a:avLst/>
          </a:prstGeom>
        </p:spPr>
      </p:pic>
      <p:sp>
        <p:nvSpPr>
          <p:cNvPr id="3" name="TextBox 2"/>
          <p:cNvSpPr txBox="1"/>
          <p:nvPr/>
        </p:nvSpPr>
        <p:spPr>
          <a:xfrm>
            <a:off x="2222564" y="2209800"/>
            <a:ext cx="4724400" cy="2308324"/>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418AB3">
                    <a:lumMod val="50000"/>
                  </a:srgbClr>
                </a:solidFill>
              </a:rPr>
              <a:t>Your password must include one letter, one number and at least 6 characters.</a:t>
            </a:r>
          </a:p>
          <a:p>
            <a:pPr marL="285750" indent="-285750">
              <a:buFont typeface="Arial" panose="020B0604020202020204" pitchFamily="34" charset="0"/>
              <a:buChar char="•"/>
            </a:pPr>
            <a:endParaRPr lang="en-US" sz="2400" dirty="0">
              <a:solidFill>
                <a:srgbClr val="418AB3">
                  <a:lumMod val="50000"/>
                </a:srgbClr>
              </a:solidFill>
            </a:endParaRPr>
          </a:p>
          <a:p>
            <a:pPr marL="285750" indent="-285750">
              <a:buFont typeface="Arial" panose="020B0604020202020204" pitchFamily="34" charset="0"/>
              <a:buChar char="•"/>
            </a:pPr>
            <a:r>
              <a:rPr lang="en-US" sz="2400" dirty="0">
                <a:solidFill>
                  <a:srgbClr val="418AB3">
                    <a:lumMod val="50000"/>
                  </a:srgbClr>
                </a:solidFill>
              </a:rPr>
              <a:t>Security question/answers need at least 5 characters. </a:t>
            </a:r>
          </a:p>
        </p:txBody>
      </p:sp>
    </p:spTree>
    <p:extLst>
      <p:ext uri="{BB962C8B-B14F-4D97-AF65-F5344CB8AC3E}">
        <p14:creationId xmlns:p14="http://schemas.microsoft.com/office/powerpoint/2010/main" val="297726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979612" y="381000"/>
            <a:ext cx="9522004" cy="914400"/>
          </a:xfrm>
        </p:spPr>
        <p:txBody>
          <a:bodyPr/>
          <a:lstStyle/>
          <a:p>
            <a:r>
              <a:rPr lang="en-US" dirty="0"/>
              <a:t>Presentation Overview</a:t>
            </a:r>
          </a:p>
        </p:txBody>
      </p:sp>
      <p:sp>
        <p:nvSpPr>
          <p:cNvPr id="14" name="Content Placeholder 13"/>
          <p:cNvSpPr>
            <a:spLocks noGrp="1"/>
          </p:cNvSpPr>
          <p:nvPr>
            <p:ph idx="1"/>
          </p:nvPr>
        </p:nvSpPr>
        <p:spPr>
          <a:xfrm>
            <a:off x="2132012" y="1295400"/>
            <a:ext cx="9369604" cy="4953000"/>
          </a:xfrm>
        </p:spPr>
        <p:txBody>
          <a:bodyPr/>
          <a:lstStyle/>
          <a:p>
            <a:r>
              <a:rPr lang="en-US" sz="2000" dirty="0"/>
              <a:t>Background info</a:t>
            </a:r>
          </a:p>
          <a:p>
            <a:r>
              <a:rPr lang="en-US" sz="2000" dirty="0"/>
              <a:t>Why do we use and like Hawkes?</a:t>
            </a:r>
          </a:p>
          <a:p>
            <a:r>
              <a:rPr lang="en-US" sz="2000" dirty="0"/>
              <a:t>How we each use Hawkes in our modular developmental math courses</a:t>
            </a:r>
          </a:p>
          <a:p>
            <a:r>
              <a:rPr lang="en-US" sz="2000" dirty="0"/>
              <a:t>Student Success Strategies:</a:t>
            </a:r>
          </a:p>
          <a:p>
            <a:pPr lvl="1"/>
            <a:r>
              <a:rPr lang="en-US" sz="2000" dirty="0"/>
              <a:t>Smaller class sizes -&gt; more one-on-one assistance</a:t>
            </a:r>
          </a:p>
          <a:p>
            <a:pPr lvl="1"/>
            <a:r>
              <a:rPr lang="en-US" sz="2000" dirty="0"/>
              <a:t>Class management (RCC)</a:t>
            </a:r>
          </a:p>
          <a:p>
            <a:pPr lvl="1"/>
            <a:r>
              <a:rPr lang="en-US" sz="2000" dirty="0"/>
              <a:t>Embedded tutors (NRCC)</a:t>
            </a:r>
          </a:p>
          <a:p>
            <a:pPr lvl="1"/>
            <a:r>
              <a:rPr lang="en-US" sz="2000" dirty="0"/>
              <a:t>Gretchen Rubin’s Four Tendencies (NRCC)</a:t>
            </a:r>
          </a:p>
          <a:p>
            <a:pPr lvl="1"/>
            <a:r>
              <a:rPr lang="en-US" sz="2000" dirty="0"/>
              <a:t>Future possibility: connecting developmental math courses with college success courses (NRCC)</a:t>
            </a: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4412" y="457201"/>
            <a:ext cx="8324266" cy="461665"/>
          </a:xfrm>
          <a:prstGeom prst="rect">
            <a:avLst/>
          </a:prstGeom>
          <a:noFill/>
        </p:spPr>
        <p:txBody>
          <a:bodyPr wrap="square" rtlCol="0">
            <a:spAutoFit/>
          </a:bodyPr>
          <a:lstStyle/>
          <a:p>
            <a:r>
              <a:rPr lang="en-US" sz="2400" b="1" dirty="0">
                <a:solidFill>
                  <a:srgbClr val="24408F"/>
                </a:solidFill>
              </a:rPr>
              <a:t>Step 4: If you want, add an optional profile picture</a:t>
            </a:r>
          </a:p>
        </p:txBody>
      </p:sp>
      <p:pic>
        <p:nvPicPr>
          <p:cNvPr id="2" name="Picture 1"/>
          <p:cNvPicPr>
            <a:picLocks noChangeAspect="1"/>
          </p:cNvPicPr>
          <p:nvPr/>
        </p:nvPicPr>
        <p:blipFill>
          <a:blip r:embed="rId3"/>
          <a:stretch>
            <a:fillRect/>
          </a:stretch>
        </p:blipFill>
        <p:spPr>
          <a:xfrm>
            <a:off x="3494994" y="1524001"/>
            <a:ext cx="5198837" cy="4476219"/>
          </a:xfrm>
          <a:prstGeom prst="rect">
            <a:avLst/>
          </a:prstGeom>
        </p:spPr>
      </p:pic>
    </p:spTree>
    <p:extLst>
      <p:ext uri="{BB962C8B-B14F-4D97-AF65-F5344CB8AC3E}">
        <p14:creationId xmlns:p14="http://schemas.microsoft.com/office/powerpoint/2010/main" val="872111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815" y="457200"/>
            <a:ext cx="8376071" cy="1066800"/>
          </a:xfrm>
        </p:spPr>
        <p:txBody>
          <a:bodyPr>
            <a:normAutofit fontScale="90000"/>
          </a:bodyPr>
          <a:lstStyle/>
          <a:p>
            <a:r>
              <a:rPr lang="en-US" sz="2400" b="1" dirty="0">
                <a:solidFill>
                  <a:srgbClr val="004B8D"/>
                </a:solidFill>
              </a:rPr>
              <a:t>Step 5: Select your instructor first, then choose the section for the first Unit you will be completing this semester (see your Pacing Guide).</a:t>
            </a:r>
          </a:p>
        </p:txBody>
      </p:sp>
      <p:pic>
        <p:nvPicPr>
          <p:cNvPr id="3" name="Picture 2"/>
          <p:cNvPicPr>
            <a:picLocks noChangeAspect="1"/>
          </p:cNvPicPr>
          <p:nvPr/>
        </p:nvPicPr>
        <p:blipFill>
          <a:blip r:embed="rId3"/>
          <a:stretch>
            <a:fillRect/>
          </a:stretch>
        </p:blipFill>
        <p:spPr>
          <a:xfrm>
            <a:off x="3884612" y="1676400"/>
            <a:ext cx="4790476" cy="4400000"/>
          </a:xfrm>
          <a:prstGeom prst="rect">
            <a:avLst/>
          </a:prstGeom>
        </p:spPr>
      </p:pic>
    </p:spTree>
    <p:extLst>
      <p:ext uri="{BB962C8B-B14F-4D97-AF65-F5344CB8AC3E}">
        <p14:creationId xmlns:p14="http://schemas.microsoft.com/office/powerpoint/2010/main" val="2413185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9339" y="469900"/>
            <a:ext cx="8376071" cy="838200"/>
          </a:xfrm>
        </p:spPr>
        <p:txBody>
          <a:bodyPr>
            <a:normAutofit/>
          </a:bodyPr>
          <a:lstStyle/>
          <a:p>
            <a:pPr algn="ctr"/>
            <a:r>
              <a:rPr lang="en-US" sz="2400" b="1" dirty="0">
                <a:solidFill>
                  <a:srgbClr val="004B8D"/>
                </a:solidFill>
              </a:rPr>
              <a:t>You’re ready to get started!</a:t>
            </a:r>
          </a:p>
        </p:txBody>
      </p:sp>
      <p:pic>
        <p:nvPicPr>
          <p:cNvPr id="4" name="Picture 3"/>
          <p:cNvPicPr>
            <a:picLocks noChangeAspect="1"/>
          </p:cNvPicPr>
          <p:nvPr/>
        </p:nvPicPr>
        <p:blipFill>
          <a:blip r:embed="rId3"/>
          <a:stretch>
            <a:fillRect/>
          </a:stretch>
        </p:blipFill>
        <p:spPr>
          <a:xfrm>
            <a:off x="2173260" y="1295400"/>
            <a:ext cx="7848231" cy="5186538"/>
          </a:xfrm>
          <a:prstGeom prst="rect">
            <a:avLst/>
          </a:prstGeom>
        </p:spPr>
      </p:pic>
    </p:spTree>
    <p:extLst>
      <p:ext uri="{BB962C8B-B14F-4D97-AF65-F5344CB8AC3E}">
        <p14:creationId xmlns:p14="http://schemas.microsoft.com/office/powerpoint/2010/main" val="723245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1012" y="228600"/>
            <a:ext cx="9372600" cy="1280890"/>
          </a:xfrm>
        </p:spPr>
        <p:txBody>
          <a:bodyPr/>
          <a:lstStyle/>
          <a:p>
            <a:r>
              <a:rPr lang="en-US" dirty="0"/>
              <a:t>Background: VCCS Dev Math Redesign</a:t>
            </a:r>
          </a:p>
        </p:txBody>
      </p:sp>
      <p:sp>
        <p:nvSpPr>
          <p:cNvPr id="3" name="Content Placeholder 2"/>
          <p:cNvSpPr>
            <a:spLocks noGrp="1"/>
          </p:cNvSpPr>
          <p:nvPr>
            <p:ph idx="1"/>
          </p:nvPr>
        </p:nvSpPr>
        <p:spPr>
          <a:xfrm>
            <a:off x="1827212" y="1066800"/>
            <a:ext cx="10058400" cy="5486400"/>
          </a:xfrm>
        </p:spPr>
        <p:txBody>
          <a:bodyPr>
            <a:normAutofit lnSpcReduction="10000"/>
          </a:bodyPr>
          <a:lstStyle/>
          <a:p>
            <a:r>
              <a:rPr lang="en-US" dirty="0"/>
              <a:t>Around 2009, the Virginia Community College System (VCCS) mandated a redesign of our developmental math curriculum and courses.</a:t>
            </a:r>
          </a:p>
          <a:p>
            <a:r>
              <a:rPr lang="en-US" dirty="0"/>
              <a:t>Redesign goals: </a:t>
            </a:r>
          </a:p>
          <a:p>
            <a:pPr lvl="1"/>
            <a:r>
              <a:rPr lang="en-US" dirty="0"/>
              <a:t>Reduce the number of students entering developmental math.</a:t>
            </a:r>
          </a:p>
          <a:p>
            <a:pPr lvl="1"/>
            <a:r>
              <a:rPr lang="en-US" dirty="0"/>
              <a:t>Reduce the time needed to complete developmental math.</a:t>
            </a:r>
          </a:p>
          <a:p>
            <a:r>
              <a:rPr lang="en-US" dirty="0"/>
              <a:t>The curriculum was divided into 9 modules (plus basic skills – “Unit 0”). Specific module contents are on the next slide.</a:t>
            </a:r>
          </a:p>
          <a:p>
            <a:r>
              <a:rPr lang="en-US" dirty="0"/>
              <a:t>The redesigned courses were implemented in the Spring of 2012</a:t>
            </a:r>
          </a:p>
          <a:p>
            <a:r>
              <a:rPr lang="en-US" dirty="0"/>
              <a:t>Schools were allowed some autonomy in course delivery, but the content of the 9 modules was consistent, and the modular delivery method was mandated. Each module = 1 credit.</a:t>
            </a:r>
          </a:p>
          <a:p>
            <a:r>
              <a:rPr lang="en-US" dirty="0"/>
              <a:t>The placement test (VPT) was redesigned at the same time.</a:t>
            </a:r>
          </a:p>
          <a:p>
            <a:r>
              <a:rPr lang="en-US" dirty="0"/>
              <a:t>Updates to the redesign have been ongoing:</a:t>
            </a:r>
          </a:p>
          <a:p>
            <a:pPr lvl="1"/>
            <a:r>
              <a:rPr lang="en-US" dirty="0"/>
              <a:t>“Multiple Measures” placement.</a:t>
            </a:r>
          </a:p>
          <a:p>
            <a:pPr lvl="1"/>
            <a:r>
              <a:rPr lang="en-US" dirty="0"/>
              <a:t>Creation of co-requisite courses.</a:t>
            </a:r>
          </a:p>
          <a:p>
            <a:pPr lvl="1"/>
            <a:r>
              <a:rPr lang="en-US" dirty="0"/>
              <a:t>Creation of “bundling” options.</a:t>
            </a:r>
          </a:p>
          <a:p>
            <a:pPr lvl="1"/>
            <a:endParaRPr lang="en-US" dirty="0"/>
          </a:p>
          <a:p>
            <a:pPr lvl="1"/>
            <a:endParaRPr lang="en-US" dirty="0"/>
          </a:p>
        </p:txBody>
      </p:sp>
    </p:spTree>
    <p:extLst>
      <p:ext uri="{BB962C8B-B14F-4D97-AF65-F5344CB8AC3E}">
        <p14:creationId xmlns:p14="http://schemas.microsoft.com/office/powerpoint/2010/main" val="3734489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VCCS Developmental Math Modules</a:t>
            </a:r>
          </a:p>
        </p:txBody>
      </p:sp>
      <p:sp>
        <p:nvSpPr>
          <p:cNvPr id="4" name="Content Placeholder 3"/>
          <p:cNvSpPr txBox="1">
            <a:spLocks noGrp="1"/>
          </p:cNvSpPr>
          <p:nvPr>
            <p:ph idx="1"/>
          </p:nvPr>
        </p:nvSpPr>
        <p:spPr>
          <a:xfrm>
            <a:off x="1522414" y="1905000"/>
            <a:ext cx="9829798" cy="3851824"/>
          </a:xfrm>
          <a:prstGeom prst="rect">
            <a:avLst/>
          </a:prstGeom>
          <a:noFill/>
        </p:spPr>
        <p:txBody>
          <a:bodyPr wrap="square" rtlCol="0">
            <a:spAutoFit/>
          </a:bodyPr>
          <a:lstStyle/>
          <a:p>
            <a:pPr>
              <a:lnSpc>
                <a:spcPct val="90000"/>
              </a:lnSpc>
              <a:spcBef>
                <a:spcPts val="600"/>
              </a:spcBef>
            </a:pPr>
            <a:r>
              <a:rPr lang="en-US" dirty="0"/>
              <a:t>MTE 1 Operations with Fractions</a:t>
            </a:r>
          </a:p>
          <a:p>
            <a:pPr>
              <a:lnSpc>
                <a:spcPct val="90000"/>
              </a:lnSpc>
              <a:spcBef>
                <a:spcPts val="600"/>
              </a:spcBef>
            </a:pPr>
            <a:r>
              <a:rPr lang="en-US" dirty="0"/>
              <a:t>MTE 2 Operations with Decimals and </a:t>
            </a:r>
            <a:r>
              <a:rPr lang="en-US" dirty="0" err="1"/>
              <a:t>Percents</a:t>
            </a:r>
            <a:r>
              <a:rPr lang="en-US" dirty="0"/>
              <a:t> </a:t>
            </a:r>
          </a:p>
          <a:p>
            <a:pPr>
              <a:lnSpc>
                <a:spcPct val="90000"/>
              </a:lnSpc>
              <a:spcBef>
                <a:spcPts val="600"/>
              </a:spcBef>
            </a:pPr>
            <a:r>
              <a:rPr lang="en-US" dirty="0"/>
              <a:t>MTE 3 Algebra Basics</a:t>
            </a:r>
          </a:p>
          <a:p>
            <a:pPr>
              <a:lnSpc>
                <a:spcPct val="90000"/>
              </a:lnSpc>
              <a:spcBef>
                <a:spcPts val="600"/>
              </a:spcBef>
            </a:pPr>
            <a:r>
              <a:rPr lang="en-US" dirty="0"/>
              <a:t>MTE 4 First-degree Equations and Inequalities</a:t>
            </a:r>
          </a:p>
          <a:p>
            <a:pPr>
              <a:lnSpc>
                <a:spcPct val="90000"/>
              </a:lnSpc>
              <a:spcBef>
                <a:spcPts val="600"/>
              </a:spcBef>
            </a:pPr>
            <a:r>
              <a:rPr lang="en-US" dirty="0"/>
              <a:t>MTE 5 Linear Equations, Systems of Linear Equations</a:t>
            </a:r>
          </a:p>
          <a:p>
            <a:pPr>
              <a:lnSpc>
                <a:spcPct val="90000"/>
              </a:lnSpc>
              <a:spcBef>
                <a:spcPts val="600"/>
              </a:spcBef>
            </a:pPr>
            <a:r>
              <a:rPr lang="en-US" dirty="0"/>
              <a:t>MTE 6 Exponents, Factoring, Polynomial Equations</a:t>
            </a:r>
          </a:p>
          <a:p>
            <a:pPr>
              <a:lnSpc>
                <a:spcPct val="90000"/>
              </a:lnSpc>
              <a:spcBef>
                <a:spcPts val="600"/>
              </a:spcBef>
            </a:pPr>
            <a:r>
              <a:rPr lang="en-US" dirty="0"/>
              <a:t>MTE 7 Rational Expressions and Equations</a:t>
            </a:r>
          </a:p>
          <a:p>
            <a:pPr>
              <a:lnSpc>
                <a:spcPct val="90000"/>
              </a:lnSpc>
              <a:spcBef>
                <a:spcPts val="600"/>
              </a:spcBef>
            </a:pPr>
            <a:r>
              <a:rPr lang="en-US" dirty="0"/>
              <a:t>MTE 8 Rational Exponents and Radicals</a:t>
            </a:r>
          </a:p>
          <a:p>
            <a:pPr>
              <a:lnSpc>
                <a:spcPct val="90000"/>
              </a:lnSpc>
              <a:spcBef>
                <a:spcPts val="600"/>
              </a:spcBef>
            </a:pPr>
            <a:r>
              <a:rPr lang="en-US" dirty="0"/>
              <a:t>MTE 9 Functions, Quadratic Equations  and Parabolas</a:t>
            </a:r>
          </a:p>
          <a:p>
            <a:pPr>
              <a:lnSpc>
                <a:spcPct val="90000"/>
              </a:lnSpc>
              <a:spcBef>
                <a:spcPts val="600"/>
              </a:spcBef>
            </a:pPr>
            <a:endParaRPr lang="en-US" dirty="0"/>
          </a:p>
          <a:p>
            <a:pPr>
              <a:lnSpc>
                <a:spcPct val="90000"/>
              </a:lnSpc>
              <a:spcBef>
                <a:spcPts val="600"/>
              </a:spcBef>
            </a:pPr>
            <a:r>
              <a:rPr lang="en-US" dirty="0"/>
              <a:t>Each module takes about 40 hours to complete, on average, so time management becomes a very big issue for these courses.</a:t>
            </a:r>
          </a:p>
        </p:txBody>
      </p:sp>
    </p:spTree>
    <p:extLst>
      <p:ext uri="{BB962C8B-B14F-4D97-AF65-F5344CB8AC3E}">
        <p14:creationId xmlns:p14="http://schemas.microsoft.com/office/powerpoint/2010/main" val="3936067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7212" y="533400"/>
            <a:ext cx="8909366" cy="823690"/>
          </a:xfrm>
        </p:spPr>
        <p:txBody>
          <a:bodyPr/>
          <a:lstStyle/>
          <a:p>
            <a:r>
              <a:rPr lang="en-US" dirty="0"/>
              <a:t>Background: Our Schools</a:t>
            </a:r>
          </a:p>
        </p:txBody>
      </p:sp>
      <p:sp>
        <p:nvSpPr>
          <p:cNvPr id="3" name="Content Placeholder 2"/>
          <p:cNvSpPr>
            <a:spLocks noGrp="1"/>
          </p:cNvSpPr>
          <p:nvPr>
            <p:ph idx="1"/>
          </p:nvPr>
        </p:nvSpPr>
        <p:spPr>
          <a:xfrm>
            <a:off x="1674812" y="1524000"/>
            <a:ext cx="10210800" cy="4692022"/>
          </a:xfrm>
        </p:spPr>
        <p:txBody>
          <a:bodyPr>
            <a:normAutofit/>
          </a:bodyPr>
          <a:lstStyle/>
          <a:p>
            <a:r>
              <a:rPr lang="en-US" u="sng" dirty="0"/>
              <a:t>New River CC</a:t>
            </a:r>
            <a:r>
              <a:rPr lang="en-US" dirty="0"/>
              <a:t> – Dublin, VA - rural</a:t>
            </a:r>
          </a:p>
          <a:p>
            <a:pPr lvl="1"/>
            <a:r>
              <a:rPr lang="en-US" dirty="0"/>
              <a:t>Head count (2017-2018): 6402</a:t>
            </a:r>
          </a:p>
          <a:p>
            <a:pPr lvl="1"/>
            <a:r>
              <a:rPr lang="en-US" dirty="0"/>
              <a:t>Annualized FTE – (2017-2018): 2792 </a:t>
            </a:r>
          </a:p>
          <a:p>
            <a:pPr lvl="1"/>
            <a:r>
              <a:rPr lang="en-US" dirty="0"/>
              <a:t># of Developmental Sections: Fall 2018 = 13, Spring 2019 = 9 (this has decreased from last year)</a:t>
            </a:r>
          </a:p>
          <a:p>
            <a:pPr lvl="1"/>
            <a:r>
              <a:rPr lang="en-US" dirty="0"/>
              <a:t>Average class size around 10 – 20 (this has decreased from last year)</a:t>
            </a:r>
          </a:p>
          <a:p>
            <a:pPr lvl="1"/>
            <a:r>
              <a:rPr lang="en-US" dirty="0"/>
              <a:t>Lab setting, with embedded tutor/lab assistant + 1 instructor</a:t>
            </a:r>
          </a:p>
          <a:p>
            <a:r>
              <a:rPr lang="en-US" u="sng" dirty="0"/>
              <a:t>Rappahannock CC</a:t>
            </a:r>
            <a:r>
              <a:rPr lang="en-US" dirty="0"/>
              <a:t> –</a:t>
            </a:r>
            <a:r>
              <a:rPr lang="en-US" dirty="0" err="1"/>
              <a:t>Glenns</a:t>
            </a:r>
            <a:r>
              <a:rPr lang="en-US" dirty="0"/>
              <a:t> and Warsaw, VA</a:t>
            </a:r>
          </a:p>
          <a:p>
            <a:pPr lvl="1"/>
            <a:r>
              <a:rPr lang="en-US" dirty="0"/>
              <a:t>Head count (2017-2018):  4321</a:t>
            </a:r>
          </a:p>
          <a:p>
            <a:pPr lvl="1"/>
            <a:r>
              <a:rPr lang="en-US" dirty="0"/>
              <a:t>Annualized FTE – (2017-2018): 1838</a:t>
            </a:r>
          </a:p>
          <a:p>
            <a:pPr lvl="1"/>
            <a:r>
              <a:rPr lang="en-US" dirty="0"/>
              <a:t># of Developmental Sections: Fall 2016 = 14, Fall 2018 = 8</a:t>
            </a:r>
          </a:p>
          <a:p>
            <a:pPr lvl="1"/>
            <a:r>
              <a:rPr lang="en-US" dirty="0"/>
              <a:t>Maximum class size 28, average in class size around 15, online around 25</a:t>
            </a:r>
          </a:p>
        </p:txBody>
      </p:sp>
    </p:spTree>
    <p:extLst>
      <p:ext uri="{BB962C8B-B14F-4D97-AF65-F5344CB8AC3E}">
        <p14:creationId xmlns:p14="http://schemas.microsoft.com/office/powerpoint/2010/main" val="878349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4812" y="228600"/>
            <a:ext cx="9677400" cy="1280890"/>
          </a:xfrm>
        </p:spPr>
        <p:txBody>
          <a:bodyPr/>
          <a:lstStyle/>
          <a:p>
            <a:r>
              <a:rPr lang="en-US" dirty="0"/>
              <a:t>VCCS Developmental Math Course Design</a:t>
            </a:r>
          </a:p>
        </p:txBody>
      </p:sp>
      <p:sp>
        <p:nvSpPr>
          <p:cNvPr id="3" name="Content Placeholder 2"/>
          <p:cNvSpPr>
            <a:spLocks noGrp="1"/>
          </p:cNvSpPr>
          <p:nvPr>
            <p:ph idx="1"/>
          </p:nvPr>
        </p:nvSpPr>
        <p:spPr>
          <a:xfrm>
            <a:off x="1598612" y="1371600"/>
            <a:ext cx="10058400" cy="5181600"/>
          </a:xfrm>
        </p:spPr>
        <p:txBody>
          <a:bodyPr>
            <a:noAutofit/>
          </a:bodyPr>
          <a:lstStyle/>
          <a:p>
            <a:r>
              <a:rPr lang="en-US" dirty="0"/>
              <a:t>Using “multiple measures”, students either place out of developmental math, or must take the VPT-Math (Virginia Placement Test – Math)</a:t>
            </a:r>
          </a:p>
          <a:p>
            <a:r>
              <a:rPr lang="en-US" dirty="0"/>
              <a:t>VPT results indicate which modules a student has passed and which may still be needed, depending on credit math course needed (based on program of study).</a:t>
            </a:r>
          </a:p>
          <a:p>
            <a:r>
              <a:rPr lang="en-US" dirty="0"/>
              <a:t>Modules, and material within the modules, must be completed sequentially, but students only complete modules they need based on VPT results.</a:t>
            </a:r>
          </a:p>
          <a:p>
            <a:r>
              <a:rPr lang="en-US" dirty="0"/>
              <a:t>Hawkes Learning created a course to match the VCCS developmental math curriculum: </a:t>
            </a:r>
            <a:r>
              <a:rPr lang="en-US" i="1" dirty="0"/>
              <a:t>Foundations of Math for Virginia. </a:t>
            </a:r>
            <a:r>
              <a:rPr lang="en-US" dirty="0"/>
              <a:t>There have been three iterations so far of our “Guided Notebook” (most recent version was created in collaboration with Germanna CC faculty).</a:t>
            </a:r>
            <a:endParaRPr lang="en-US" i="1" dirty="0"/>
          </a:p>
          <a:p>
            <a:r>
              <a:rPr lang="en-US" dirty="0"/>
              <a:t>Students work in a math lab setting.</a:t>
            </a:r>
          </a:p>
          <a:p>
            <a:r>
              <a:rPr lang="en-US" dirty="0"/>
              <a:t>Teachers may conduct “mini-lectures” as needed.</a:t>
            </a:r>
          </a:p>
          <a:p>
            <a:r>
              <a:rPr lang="en-US" dirty="0"/>
              <a:t>“Lecture sections” may be offered depending on enrollment.</a:t>
            </a:r>
          </a:p>
        </p:txBody>
      </p:sp>
    </p:spTree>
    <p:extLst>
      <p:ext uri="{BB962C8B-B14F-4D97-AF65-F5344CB8AC3E}">
        <p14:creationId xmlns:p14="http://schemas.microsoft.com/office/powerpoint/2010/main" val="2069511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2" y="152400"/>
            <a:ext cx="10287000" cy="914400"/>
          </a:xfrm>
        </p:spPr>
        <p:txBody>
          <a:bodyPr/>
          <a:lstStyle/>
          <a:p>
            <a:r>
              <a:rPr lang="en-US" dirty="0"/>
              <a:t>Differences between NRCC and RCC</a:t>
            </a:r>
          </a:p>
        </p:txBody>
      </p:sp>
      <p:sp>
        <p:nvSpPr>
          <p:cNvPr id="3" name="Text Placeholder 2"/>
          <p:cNvSpPr>
            <a:spLocks noGrp="1"/>
          </p:cNvSpPr>
          <p:nvPr>
            <p:ph type="body" idx="1"/>
          </p:nvPr>
        </p:nvSpPr>
        <p:spPr>
          <a:xfrm>
            <a:off x="1220659" y="1094042"/>
            <a:ext cx="5102353" cy="762000"/>
          </a:xfrm>
        </p:spPr>
        <p:txBody>
          <a:bodyPr/>
          <a:lstStyle/>
          <a:p>
            <a:r>
              <a:rPr lang="en-US" u="sng" dirty="0"/>
              <a:t>New River CC (Ellen)</a:t>
            </a:r>
          </a:p>
        </p:txBody>
      </p:sp>
      <p:sp>
        <p:nvSpPr>
          <p:cNvPr id="4" name="Content Placeholder 3"/>
          <p:cNvSpPr>
            <a:spLocks noGrp="1"/>
          </p:cNvSpPr>
          <p:nvPr>
            <p:ph sz="half" idx="2"/>
          </p:nvPr>
        </p:nvSpPr>
        <p:spPr>
          <a:xfrm>
            <a:off x="760412" y="1946135"/>
            <a:ext cx="5562600" cy="4155898"/>
          </a:xfrm>
        </p:spPr>
        <p:txBody>
          <a:bodyPr>
            <a:normAutofit/>
          </a:bodyPr>
          <a:lstStyle/>
          <a:p>
            <a:pPr lvl="1">
              <a:buFont typeface="Arial" panose="020B0604020202020204" pitchFamily="34" charset="0"/>
              <a:buChar char="•"/>
            </a:pPr>
            <a:r>
              <a:rPr lang="en-US" dirty="0"/>
              <a:t>Guided self-paced classroom</a:t>
            </a:r>
          </a:p>
          <a:p>
            <a:pPr lvl="1">
              <a:buFont typeface="Arial" panose="020B0604020202020204" pitchFamily="34" charset="0"/>
              <a:buChar char="•"/>
            </a:pPr>
            <a:r>
              <a:rPr lang="en-US" dirty="0"/>
              <a:t>“To-Do List” in Hawkes broken down by weeks to help students stay on track</a:t>
            </a:r>
          </a:p>
          <a:p>
            <a:pPr lvl="1">
              <a:buFont typeface="Arial" panose="020B0604020202020204" pitchFamily="34" charset="0"/>
              <a:buChar char="•"/>
            </a:pPr>
            <a:r>
              <a:rPr lang="en-US" dirty="0"/>
              <a:t>Students register for 1, 2, or 3 Units depending on what they need for their program</a:t>
            </a:r>
          </a:p>
          <a:p>
            <a:pPr lvl="1">
              <a:buFont typeface="Arial" panose="020B0604020202020204" pitchFamily="34" charset="0"/>
              <a:buChar char="•"/>
            </a:pPr>
            <a:r>
              <a:rPr lang="en-US" dirty="0"/>
              <a:t>Students must complete each Unit in 5 weeks or restart it from the beginning (~8 hours/week)</a:t>
            </a:r>
          </a:p>
          <a:p>
            <a:pPr lvl="1">
              <a:buFont typeface="Arial" panose="020B0604020202020204" pitchFamily="34" charset="0"/>
              <a:buChar char="•"/>
            </a:pPr>
            <a:r>
              <a:rPr lang="en-US" dirty="0"/>
              <a:t>Passed Units are retained; partial Units must be restarted next semester</a:t>
            </a:r>
          </a:p>
          <a:p>
            <a:endParaRPr lang="en-US" dirty="0"/>
          </a:p>
        </p:txBody>
      </p:sp>
      <p:sp>
        <p:nvSpPr>
          <p:cNvPr id="5" name="Text Placeholder 4"/>
          <p:cNvSpPr>
            <a:spLocks noGrp="1"/>
          </p:cNvSpPr>
          <p:nvPr>
            <p:ph type="body" sz="quarter" idx="3"/>
          </p:nvPr>
        </p:nvSpPr>
        <p:spPr>
          <a:xfrm>
            <a:off x="6627812" y="1151211"/>
            <a:ext cx="4038600" cy="762000"/>
          </a:xfrm>
        </p:spPr>
        <p:txBody>
          <a:bodyPr/>
          <a:lstStyle/>
          <a:p>
            <a:r>
              <a:rPr lang="en-US" u="sng" dirty="0"/>
              <a:t>Rappahannock CC (Bob)</a:t>
            </a:r>
          </a:p>
        </p:txBody>
      </p:sp>
      <p:sp>
        <p:nvSpPr>
          <p:cNvPr id="6" name="Content Placeholder 5"/>
          <p:cNvSpPr>
            <a:spLocks noGrp="1"/>
          </p:cNvSpPr>
          <p:nvPr>
            <p:ph sz="quarter" idx="4"/>
          </p:nvPr>
        </p:nvSpPr>
        <p:spPr>
          <a:xfrm>
            <a:off x="6217099" y="1997622"/>
            <a:ext cx="5407152" cy="3774898"/>
          </a:xfrm>
        </p:spPr>
        <p:txBody>
          <a:bodyPr/>
          <a:lstStyle/>
          <a:p>
            <a:pPr lvl="1">
              <a:buFont typeface="Arial" panose="020B0604020202020204" pitchFamily="34" charset="0"/>
              <a:buChar char="•"/>
            </a:pPr>
            <a:r>
              <a:rPr lang="en-US" dirty="0"/>
              <a:t>Self-paced classroom </a:t>
            </a:r>
          </a:p>
          <a:p>
            <a:pPr lvl="1">
              <a:buFont typeface="Arial" panose="020B0604020202020204" pitchFamily="34" charset="0"/>
              <a:buChar char="•"/>
            </a:pPr>
            <a:r>
              <a:rPr lang="en-US" dirty="0"/>
              <a:t>Students register for how many modules they wish to complete and their program requirements </a:t>
            </a:r>
          </a:p>
          <a:p>
            <a:pPr lvl="1">
              <a:buFont typeface="Arial" panose="020B0604020202020204" pitchFamily="34" charset="0"/>
              <a:buChar char="•"/>
            </a:pPr>
            <a:r>
              <a:rPr lang="en-US" dirty="0"/>
              <a:t>Students have entire semester to complete their modules</a:t>
            </a:r>
          </a:p>
          <a:p>
            <a:pPr lvl="1">
              <a:buFont typeface="Arial" panose="020B0604020202020204" pitchFamily="34" charset="0"/>
              <a:buChar char="•"/>
            </a:pPr>
            <a:r>
              <a:rPr lang="en-US" dirty="0"/>
              <a:t>Student work retained semester to semester</a:t>
            </a:r>
          </a:p>
          <a:p>
            <a:endParaRPr lang="en-US" dirty="0"/>
          </a:p>
        </p:txBody>
      </p:sp>
    </p:spTree>
    <p:extLst>
      <p:ext uri="{BB962C8B-B14F-4D97-AF65-F5344CB8AC3E}">
        <p14:creationId xmlns:p14="http://schemas.microsoft.com/office/powerpoint/2010/main" val="1161137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012" y="76200"/>
            <a:ext cx="10131604" cy="838200"/>
          </a:xfrm>
        </p:spPr>
        <p:txBody>
          <a:bodyPr/>
          <a:lstStyle/>
          <a:p>
            <a:r>
              <a:rPr lang="en-US" dirty="0"/>
              <a:t>Why do we use and like Hawkes?</a:t>
            </a:r>
          </a:p>
        </p:txBody>
      </p:sp>
      <p:sp>
        <p:nvSpPr>
          <p:cNvPr id="3" name="Content Placeholder 2"/>
          <p:cNvSpPr>
            <a:spLocks noGrp="1"/>
          </p:cNvSpPr>
          <p:nvPr>
            <p:ph idx="1"/>
          </p:nvPr>
        </p:nvSpPr>
        <p:spPr>
          <a:xfrm>
            <a:off x="1674812" y="890154"/>
            <a:ext cx="10363200" cy="5815445"/>
          </a:xfrm>
        </p:spPr>
        <p:txBody>
          <a:bodyPr>
            <a:normAutofit fontScale="92500" lnSpcReduction="10000"/>
          </a:bodyPr>
          <a:lstStyle/>
          <a:p>
            <a:r>
              <a:rPr lang="en-US" u="sng" dirty="0"/>
              <a:t>Reliability &amp; Customer Service</a:t>
            </a:r>
          </a:p>
          <a:p>
            <a:pPr lvl="1"/>
            <a:r>
              <a:rPr lang="en-US" dirty="0"/>
              <a:t>Almost no outages</a:t>
            </a:r>
          </a:p>
          <a:p>
            <a:pPr lvl="1"/>
            <a:r>
              <a:rPr lang="en-US" dirty="0"/>
              <a:t>Quick, reliable, easy customer service experiences</a:t>
            </a:r>
          </a:p>
          <a:p>
            <a:r>
              <a:rPr lang="en-US" u="sng" dirty="0"/>
              <a:t>Cost/Lifetime Access</a:t>
            </a:r>
          </a:p>
          <a:p>
            <a:pPr lvl="1"/>
            <a:r>
              <a:rPr lang="en-US" dirty="0"/>
              <a:t>Less expensive for students</a:t>
            </a:r>
          </a:p>
          <a:p>
            <a:pPr lvl="1"/>
            <a:r>
              <a:rPr lang="en-US" dirty="0"/>
              <a:t>Offers lifetime access </a:t>
            </a:r>
          </a:p>
          <a:p>
            <a:r>
              <a:rPr lang="en-US" u="sng" dirty="0"/>
              <a:t>Built-In Support/Customizable</a:t>
            </a:r>
          </a:p>
          <a:p>
            <a:pPr lvl="1"/>
            <a:r>
              <a:rPr lang="en-US" dirty="0"/>
              <a:t>Automatic reminder emails (optional and customizable)</a:t>
            </a:r>
          </a:p>
          <a:p>
            <a:pPr lvl="1"/>
            <a:r>
              <a:rPr lang="en-US" dirty="0"/>
              <a:t>To-Do List (customizable)</a:t>
            </a:r>
          </a:p>
          <a:p>
            <a:pPr lvl="1"/>
            <a:r>
              <a:rPr lang="en-US" dirty="0"/>
              <a:t>E-text is customizable</a:t>
            </a:r>
          </a:p>
          <a:p>
            <a:pPr lvl="1"/>
            <a:r>
              <a:rPr lang="en-US" dirty="0"/>
              <a:t>Ability to add notes documents, links, other assessments (Guided Notebook Check), etc.</a:t>
            </a:r>
          </a:p>
          <a:p>
            <a:pPr lvl="1"/>
            <a:r>
              <a:rPr lang="en-US" dirty="0"/>
              <a:t>The error feedback is “smart” – different based on which error(s) student made</a:t>
            </a:r>
          </a:p>
          <a:p>
            <a:r>
              <a:rPr lang="en-US" u="sng" dirty="0"/>
              <a:t>Streamlined and Mastery-Based Curriculum</a:t>
            </a:r>
          </a:p>
          <a:p>
            <a:pPr lvl="1"/>
            <a:r>
              <a:rPr lang="en-US" dirty="0"/>
              <a:t>Hawkes custom-designed course to match VCCS modules</a:t>
            </a:r>
          </a:p>
          <a:p>
            <a:pPr lvl="1"/>
            <a:r>
              <a:rPr lang="en-US" dirty="0"/>
              <a:t>Learn/Practice/Certify</a:t>
            </a:r>
          </a:p>
          <a:p>
            <a:pPr lvl="1"/>
            <a:r>
              <a:rPr lang="en-US" dirty="0"/>
              <a:t>Guided Notebook – created for us, and updated three times so far, with input from instructors</a:t>
            </a:r>
          </a:p>
          <a:p>
            <a:pPr lvl="1"/>
            <a:r>
              <a:rPr lang="en-US" dirty="0"/>
              <a:t>Prescriptive Pre-Test</a:t>
            </a:r>
          </a:p>
          <a:p>
            <a:pPr marL="0" indent="0">
              <a:buNone/>
            </a:pPr>
            <a:endParaRPr lang="en-US" dirty="0"/>
          </a:p>
        </p:txBody>
      </p:sp>
    </p:spTree>
    <p:extLst>
      <p:ext uri="{BB962C8B-B14F-4D97-AF65-F5344CB8AC3E}">
        <p14:creationId xmlns:p14="http://schemas.microsoft.com/office/powerpoint/2010/main" val="396580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5812" y="381000"/>
            <a:ext cx="9525000" cy="1295400"/>
          </a:xfrm>
        </p:spPr>
        <p:txBody>
          <a:bodyPr/>
          <a:lstStyle/>
          <a:p>
            <a:r>
              <a:rPr lang="en-US" dirty="0"/>
              <a:t>What do our courses look like in Hawkes?</a:t>
            </a:r>
          </a:p>
        </p:txBody>
      </p:sp>
      <p:sp>
        <p:nvSpPr>
          <p:cNvPr id="3" name="Content Placeholder 2"/>
          <p:cNvSpPr>
            <a:spLocks noGrp="1"/>
          </p:cNvSpPr>
          <p:nvPr>
            <p:ph idx="1"/>
          </p:nvPr>
        </p:nvSpPr>
        <p:spPr>
          <a:xfrm>
            <a:off x="2055812" y="1447800"/>
            <a:ext cx="8913078" cy="3777622"/>
          </a:xfrm>
        </p:spPr>
        <p:txBody>
          <a:bodyPr/>
          <a:lstStyle/>
          <a:p>
            <a:r>
              <a:rPr lang="en-US" dirty="0">
                <a:hlinkClick r:id="rId3"/>
              </a:rPr>
              <a:t>Learn.HawkesLearning.com</a:t>
            </a:r>
            <a:endParaRPr lang="en-US" dirty="0"/>
          </a:p>
          <a:p>
            <a:pPr marL="0" indent="0">
              <a:buNone/>
            </a:pPr>
            <a:endParaRPr lang="en-US" dirty="0"/>
          </a:p>
        </p:txBody>
      </p:sp>
    </p:spTree>
    <p:extLst>
      <p:ext uri="{BB962C8B-B14F-4D97-AF65-F5344CB8AC3E}">
        <p14:creationId xmlns:p14="http://schemas.microsoft.com/office/powerpoint/2010/main" val="3581175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rop">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10.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rop">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3.xml><?xml version="1.0" encoding="utf-8"?>
<a:theme xmlns:a="http://schemas.openxmlformats.org/drawingml/2006/main" name="2_Crop">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4.xml><?xml version="1.0" encoding="utf-8"?>
<a:theme xmlns:a="http://schemas.openxmlformats.org/drawingml/2006/main" name="3_Crop">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5.xml><?xml version="1.0" encoding="utf-8"?>
<a:theme xmlns:a="http://schemas.openxmlformats.org/drawingml/2006/main" name="4_Crop">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6.xml><?xml version="1.0" encoding="utf-8"?>
<a:theme xmlns:a="http://schemas.openxmlformats.org/drawingml/2006/main" name="5_Crop">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7.xml><?xml version="1.0" encoding="utf-8"?>
<a:theme xmlns:a="http://schemas.openxmlformats.org/drawingml/2006/main" name="6_Crop">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8.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9.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09A44C-857D-42FD-9219-94A36248C2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Chalkboard education presentation (widescreen)</Template>
  <TotalTime>0</TotalTime>
  <Words>1949</Words>
  <Application>Microsoft Office PowerPoint</Application>
  <PresentationFormat>Custom</PresentationFormat>
  <Paragraphs>182</Paragraphs>
  <Slides>22</Slides>
  <Notes>17</Notes>
  <HiddenSlides>0</HiddenSlides>
  <MMClips>0</MMClips>
  <ScaleCrop>false</ScaleCrop>
  <HeadingPairs>
    <vt:vector size="6" baseType="variant">
      <vt:variant>
        <vt:lpstr>Fonts Used</vt:lpstr>
      </vt:variant>
      <vt:variant>
        <vt:i4>6</vt:i4>
      </vt:variant>
      <vt:variant>
        <vt:lpstr>Theme</vt:lpstr>
      </vt:variant>
      <vt:variant>
        <vt:i4>8</vt:i4>
      </vt:variant>
      <vt:variant>
        <vt:lpstr>Slide Titles</vt:lpstr>
      </vt:variant>
      <vt:variant>
        <vt:i4>22</vt:i4>
      </vt:variant>
    </vt:vector>
  </HeadingPairs>
  <TitlesOfParts>
    <vt:vector size="36" baseType="lpstr">
      <vt:lpstr>Arial</vt:lpstr>
      <vt:lpstr>Calibri</vt:lpstr>
      <vt:lpstr>Century Gothic</vt:lpstr>
      <vt:lpstr>Corbel</vt:lpstr>
      <vt:lpstr>Franklin Gothic Book</vt:lpstr>
      <vt:lpstr>Wingdings 3</vt:lpstr>
      <vt:lpstr>Crop</vt:lpstr>
      <vt:lpstr>1_Crop</vt:lpstr>
      <vt:lpstr>2_Crop</vt:lpstr>
      <vt:lpstr>3_Crop</vt:lpstr>
      <vt:lpstr>4_Crop</vt:lpstr>
      <vt:lpstr>5_Crop</vt:lpstr>
      <vt:lpstr>6_Crop</vt:lpstr>
      <vt:lpstr>Wisp</vt:lpstr>
      <vt:lpstr>Student Success with  Hawkes Learning</vt:lpstr>
      <vt:lpstr>Presentation Overview</vt:lpstr>
      <vt:lpstr>Background: VCCS Dev Math Redesign</vt:lpstr>
      <vt:lpstr>VCCS Developmental Math Modules</vt:lpstr>
      <vt:lpstr>Background: Our Schools</vt:lpstr>
      <vt:lpstr>VCCS Developmental Math Course Design</vt:lpstr>
      <vt:lpstr>Differences between NRCC and RCC</vt:lpstr>
      <vt:lpstr>Why do we use and like Hawkes?</vt:lpstr>
      <vt:lpstr>What do our courses look like in Hawkes?</vt:lpstr>
      <vt:lpstr>Student Success Focus:  Smaller Class Sizes</vt:lpstr>
      <vt:lpstr>Student Success Focus:  Class Management strategies at RCC</vt:lpstr>
      <vt:lpstr>Student Success Focus: Embedded Tutors (NRCC) </vt:lpstr>
      <vt:lpstr>Student Success Focus: The Four Tendencies</vt:lpstr>
      <vt:lpstr>Student Success Focus: FUTURE IDEA</vt:lpstr>
      <vt:lpstr>Questions? And Thank You!</vt:lpstr>
      <vt:lpstr>Learn.HawkesLearning.com  (New Students)</vt:lpstr>
      <vt:lpstr>Step 1: Enter your access code or license number. </vt:lpstr>
      <vt:lpstr>PowerPoint Presentation</vt:lpstr>
      <vt:lpstr>PowerPoint Presentation</vt:lpstr>
      <vt:lpstr>PowerPoint Presentation</vt:lpstr>
      <vt:lpstr>Step 5: Select your instructor first, then choose the section for the first Unit you will be completing this semester (see your Pacing Guide).</vt:lpstr>
      <vt:lpstr>You’re ready to get started!</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2017-01-17T15:14:25Z</dcterms:created>
  <dcterms:modified xsi:type="dcterms:W3CDTF">2019-02-19T14:01:12Z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